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1.xml" ContentType="application/vnd.openxmlformats-officedocument.presentationml.comment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omments/comment2.xml" ContentType="application/vnd.openxmlformats-officedocument.presentationml.comments+xml"/>
  <Override PartName="/ppt/notesSlides/notesSlide1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0.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2.xml" ContentType="application/vnd.openxmlformats-officedocument.drawingml.chartshapes+xml"/>
  <Override PartName="/ppt/notesSlides/notesSlide22.xml" ContentType="application/vnd.openxmlformats-officedocument.presentationml.notesSlide+xml"/>
  <Override PartName="/ppt/charts/chart24.xml" ContentType="application/vnd.openxmlformats-officedocument.drawingml.chart+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257" r:id="rId3"/>
    <p:sldId id="261" r:id="rId4"/>
    <p:sldId id="259" r:id="rId5"/>
    <p:sldId id="288" r:id="rId6"/>
    <p:sldId id="296" r:id="rId7"/>
    <p:sldId id="264" r:id="rId8"/>
    <p:sldId id="271" r:id="rId9"/>
    <p:sldId id="258" r:id="rId10"/>
    <p:sldId id="260" r:id="rId11"/>
    <p:sldId id="293" r:id="rId12"/>
    <p:sldId id="290" r:id="rId13"/>
    <p:sldId id="275" r:id="rId14"/>
    <p:sldId id="279" r:id="rId15"/>
    <p:sldId id="295" r:id="rId16"/>
    <p:sldId id="278" r:id="rId17"/>
    <p:sldId id="291" r:id="rId18"/>
    <p:sldId id="289" r:id="rId19"/>
    <p:sldId id="263" r:id="rId20"/>
    <p:sldId id="282" r:id="rId21"/>
    <p:sldId id="286" r:id="rId22"/>
    <p:sldId id="285" r:id="rId23"/>
    <p:sldId id="284" r:id="rId24"/>
    <p:sldId id="26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SD OPS Room User 20" initials="PORU2" lastIdx="1" clrIdx="0">
    <p:extLst>
      <p:ext uri="{19B8F6BF-5375-455C-9EA6-DF929625EA0E}">
        <p15:presenceInfo xmlns:p15="http://schemas.microsoft.com/office/powerpoint/2012/main" userId="PSD OPS Room User 20" providerId="None"/>
      </p:ext>
    </p:extLst>
  </p:cmAuthor>
  <p:cmAuthor id="2" name="Microsoft Office User" initials="MOU" lastIdx="3" clrIdx="1">
    <p:extLst>
      <p:ext uri="{19B8F6BF-5375-455C-9EA6-DF929625EA0E}">
        <p15:presenceInfo xmlns:p15="http://schemas.microsoft.com/office/powerpoint/2012/main" userId="Microsoft Office User" providerId="None"/>
      </p:ext>
    </p:extLst>
  </p:cmAuthor>
  <p:cmAuthor id="3" name="Randy Paul" initials="RP" lastIdx="1" clrIdx="2">
    <p:extLst>
      <p:ext uri="{19B8F6BF-5375-455C-9EA6-DF929625EA0E}">
        <p15:presenceInfo xmlns:p15="http://schemas.microsoft.com/office/powerpoint/2012/main" userId="S-1-5-21-1567781294-1889992519-3027443384-29087376" providerId="AD"/>
      </p:ext>
    </p:extLst>
  </p:cmAuthor>
  <p:cmAuthor id="4" name="PSD OPS Room User 23" initials="PORU2" lastIdx="7" clrIdx="3">
    <p:extLst>
      <p:ext uri="{19B8F6BF-5375-455C-9EA6-DF929625EA0E}">
        <p15:presenceInfo xmlns:p15="http://schemas.microsoft.com/office/powerpoint/2012/main" userId="PSD OPS Room User 2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7205"/>
    <a:srgbClr val="FA6F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58" autoAdjust="0"/>
    <p:restoredTop sz="92691" autoAdjust="0"/>
  </p:normalViewPr>
  <p:slideViewPr>
    <p:cSldViewPr snapToGrid="0">
      <p:cViewPr varScale="1">
        <p:scale>
          <a:sx n="90" d="100"/>
          <a:sy n="90" d="100"/>
        </p:scale>
        <p:origin x="168" y="414"/>
      </p:cViewPr>
      <p:guideLst/>
    </p:cSldViewPr>
  </p:slideViewPr>
  <p:notesTextViewPr>
    <p:cViewPr>
      <p:scale>
        <a:sx n="1" d="1"/>
        <a:sy n="1" d="1"/>
      </p:scale>
      <p:origin x="0" y="0"/>
    </p:cViewPr>
  </p:notesTextViewPr>
  <p:notesViewPr>
    <p:cSldViewPr snapToGrid="0">
      <p:cViewPr varScale="1">
        <p:scale>
          <a:sx n="50" d="100"/>
          <a:sy n="50" d="100"/>
        </p:scale>
        <p:origin x="2710" y="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paul\Google%20Drive\HIC-PIT%20(Drive)\2020%20HIC-PIT\2020%20PIT%20Unsheltered%20-%20Street%20-%20Tableau%20-%20Updated.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rpaul\Google%20Drive\HIC-PIT%20(Drive)\2020%20HIC-PIT\2020%20PIT%20Unsheltered%20-%20Street%20-%20Tableau%20-%20Updated.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rpaul\AppData\Local\Temp\_2020%20PIT%20Sheltered%20Count%20Totals%20(WL%20Copy)-1.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paul\Documents\2020%20PIT%20Sheltered%20Count%20Totals%20_FINAL.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2.xml"/></Relationships>
</file>

<file path=ppt/charts/_rels/chart24.xml.rels><?xml version="1.0" encoding="UTF-8" standalone="yes"?>
<Relationships xmlns="http://schemas.openxmlformats.org/package/2006/relationships"><Relationship Id="rId1" Type="http://schemas.openxmlformats.org/officeDocument/2006/relationships/oleObject" Target="file:///C:\Users\rpaul\Documents\Copy%20of%202020%20PIT%20Unsheltered%20-%20Street%20-%20Tableau%20-%20Updated%20(002).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rpaul\Documents\2020%20PIT%20Sheltered%20Count%20Totals%20_FIN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paul\AppData\Local\Microsoft\Windows\INetCache\Content.Outlook\SJSU8U4L\PIT%20HIC%20C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rpaul\AppData\Local\Microsoft\Windows\INetCache\Content.Outlook\SJSU8U4L\2020%20PIT%20Unsheltered%20-%20Street%20-%20Tableau%20-%20Updated%20(00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2020 PIT Count </a:t>
            </a:r>
          </a:p>
        </c:rich>
      </c:tx>
      <c:layout>
        <c:manualLayout>
          <c:xMode val="edge"/>
          <c:yMode val="edge"/>
          <c:x val="0.29085991624872826"/>
          <c:y val="1.72880926786969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5EE-4374-B6AF-EAAB8FE0D8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5EE-4374-B6AF-EAAB8FE0D8F8}"/>
              </c:ext>
            </c:extLst>
          </c:dPt>
          <c:dLbls>
            <c:dLbl>
              <c:idx val="0"/>
              <c:layout>
                <c:manualLayout>
                  <c:x val="-0.14548609055300277"/>
                  <c:y val="-9.5831505075938281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21E13794-6EFF-4C61-8534-F3578877D9D0}" type="VALUE">
                      <a:rPr lang="en-US" sz="160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3859464415838679"/>
                      <c:h val="0.11885563716604146"/>
                    </c:manualLayout>
                  </c15:layout>
                  <c15:dlblFieldTable/>
                  <c15:showDataLabelsRange val="0"/>
                </c:ext>
                <c:ext xmlns:c16="http://schemas.microsoft.com/office/drawing/2014/chart" uri="{C3380CC4-5D6E-409C-BE32-E72D297353CC}">
                  <c16:uniqueId val="{00000001-D5EE-4374-B6AF-EAAB8FE0D8F8}"/>
                </c:ext>
              </c:extLst>
            </c:dLbl>
            <c:dLbl>
              <c:idx val="1"/>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D5EE-4374-B6AF-EAAB8FE0D8F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'Sheltered-Unshelterd'!$A$1:$D$1</c:f>
              <c:strCache>
                <c:ptCount val="2"/>
                <c:pt idx="0">
                  <c:v>Unsheltered</c:v>
                </c:pt>
                <c:pt idx="1">
                  <c:v>Sheltered</c:v>
                </c:pt>
              </c:strCache>
              <c:extLst/>
            </c:strRef>
          </c:cat>
          <c:val>
            <c:numRef>
              <c:f>'Sheltered-Unshelterd'!$A$2:$D$2</c:f>
              <c:numCache>
                <c:formatCode>General</c:formatCode>
                <c:ptCount val="2"/>
                <c:pt idx="0">
                  <c:v>1030</c:v>
                </c:pt>
                <c:pt idx="1">
                  <c:v>480</c:v>
                </c:pt>
              </c:numCache>
              <c:extLst/>
            </c:numRef>
          </c:val>
          <c:extLst>
            <c:ext xmlns:c16="http://schemas.microsoft.com/office/drawing/2014/chart" uri="{C3380CC4-5D6E-409C-BE32-E72D297353CC}">
              <c16:uniqueId val="{00000004-D5EE-4374-B6AF-EAAB8FE0D8F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Unsheltered</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Ethnicity!$A$18</c:f>
              <c:strCache>
                <c:ptCount val="1"/>
                <c:pt idx="0">
                  <c:v>Hispanic/Latino</c:v>
                </c:pt>
              </c:strCache>
            </c:strRef>
          </c:tx>
          <c:spPr>
            <a:solidFill>
              <a:srgbClr val="FA6F06"/>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Ethnicity!$B$17:$G$17</c:f>
              <c:strCache>
                <c:ptCount val="6"/>
                <c:pt idx="0">
                  <c:v>Unsheltered</c:v>
                </c:pt>
                <c:pt idx="1">
                  <c:v>Family</c:v>
                </c:pt>
                <c:pt idx="2">
                  <c:v>Individual</c:v>
                </c:pt>
                <c:pt idx="3">
                  <c:v>Vet</c:v>
                </c:pt>
                <c:pt idx="4">
                  <c:v>Senior</c:v>
                </c:pt>
                <c:pt idx="5">
                  <c:v>Youth</c:v>
                </c:pt>
              </c:strCache>
            </c:strRef>
          </c:cat>
          <c:val>
            <c:numRef>
              <c:f>Ethnicity!$B$18:$G$18</c:f>
              <c:numCache>
                <c:formatCode>General</c:formatCode>
                <c:ptCount val="6"/>
                <c:pt idx="0">
                  <c:v>109</c:v>
                </c:pt>
                <c:pt idx="1">
                  <c:v>0</c:v>
                </c:pt>
                <c:pt idx="2">
                  <c:v>109</c:v>
                </c:pt>
                <c:pt idx="3">
                  <c:v>7</c:v>
                </c:pt>
                <c:pt idx="4">
                  <c:v>10</c:v>
                </c:pt>
                <c:pt idx="5">
                  <c:v>8</c:v>
                </c:pt>
              </c:numCache>
            </c:numRef>
          </c:val>
          <c:extLst>
            <c:ext xmlns:c16="http://schemas.microsoft.com/office/drawing/2014/chart" uri="{C3380CC4-5D6E-409C-BE32-E72D297353CC}">
              <c16:uniqueId val="{00000000-88AD-4D82-BE33-A4F266820F26}"/>
            </c:ext>
          </c:extLst>
        </c:ser>
        <c:ser>
          <c:idx val="1"/>
          <c:order val="1"/>
          <c:tx>
            <c:strRef>
              <c:f>Ethnicity!$A$19</c:f>
              <c:strCache>
                <c:ptCount val="1"/>
                <c:pt idx="0">
                  <c:v>Non-Hispanic/Non-Latino</c:v>
                </c:pt>
              </c:strCache>
            </c:strRef>
          </c:tx>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Ethnicity!$B$17:$G$17</c:f>
              <c:strCache>
                <c:ptCount val="6"/>
                <c:pt idx="0">
                  <c:v>Unsheltered</c:v>
                </c:pt>
                <c:pt idx="1">
                  <c:v>Family</c:v>
                </c:pt>
                <c:pt idx="2">
                  <c:v>Individual</c:v>
                </c:pt>
                <c:pt idx="3">
                  <c:v>Vet</c:v>
                </c:pt>
                <c:pt idx="4">
                  <c:v>Senior</c:v>
                </c:pt>
                <c:pt idx="5">
                  <c:v>Youth</c:v>
                </c:pt>
              </c:strCache>
            </c:strRef>
          </c:cat>
          <c:val>
            <c:numRef>
              <c:f>Ethnicity!$B$19:$G$19</c:f>
              <c:numCache>
                <c:formatCode>General</c:formatCode>
                <c:ptCount val="6"/>
                <c:pt idx="0">
                  <c:v>918</c:v>
                </c:pt>
                <c:pt idx="1">
                  <c:v>6</c:v>
                </c:pt>
                <c:pt idx="2">
                  <c:v>912</c:v>
                </c:pt>
                <c:pt idx="3">
                  <c:v>58</c:v>
                </c:pt>
                <c:pt idx="4">
                  <c:v>148</c:v>
                </c:pt>
                <c:pt idx="5">
                  <c:v>39</c:v>
                </c:pt>
              </c:numCache>
            </c:numRef>
          </c:val>
          <c:extLst>
            <c:ext xmlns:c16="http://schemas.microsoft.com/office/drawing/2014/chart" uri="{C3380CC4-5D6E-409C-BE32-E72D297353CC}">
              <c16:uniqueId val="{00000001-88AD-4D82-BE33-A4F266820F26}"/>
            </c:ext>
          </c:extLst>
        </c:ser>
        <c:dLbls>
          <c:showLegendKey val="0"/>
          <c:showVal val="0"/>
          <c:showCatName val="0"/>
          <c:showSerName val="0"/>
          <c:showPercent val="0"/>
          <c:showBubbleSize val="0"/>
        </c:dLbls>
        <c:gapWidth val="100"/>
        <c:overlap val="100"/>
        <c:axId val="608392016"/>
        <c:axId val="608390376"/>
      </c:barChart>
      <c:catAx>
        <c:axId val="6083920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8390376"/>
        <c:crosses val="autoZero"/>
        <c:auto val="1"/>
        <c:lblAlgn val="ctr"/>
        <c:lblOffset val="100"/>
        <c:noMultiLvlLbl val="0"/>
      </c:catAx>
      <c:valAx>
        <c:axId val="608390376"/>
        <c:scaling>
          <c:orientation val="minMax"/>
        </c:scaling>
        <c:delete val="1"/>
        <c:axPos val="l"/>
        <c:numFmt formatCode="General" sourceLinked="1"/>
        <c:majorTickMark val="none"/>
        <c:minorTickMark val="none"/>
        <c:tickLblPos val="nextTo"/>
        <c:crossAx val="6083920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688609294886324"/>
          <c:y val="3.5182484364997713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Race!$B$10</c:f>
              <c:strCache>
                <c:ptCount val="1"/>
                <c:pt idx="0">
                  <c:v>Sheltered</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D0CB-42E4-948E-466EE9570413}"/>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D0CB-42E4-948E-466EE9570413}"/>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D0CB-42E4-948E-466EE9570413}"/>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D0CB-42E4-948E-466EE9570413}"/>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D0CB-42E4-948E-466EE9570413}"/>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D0CB-42E4-948E-466EE957041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Race!$A$11:$A$16</c:f>
              <c:strCache>
                <c:ptCount val="6"/>
                <c:pt idx="0">
                  <c:v>White - 144</c:v>
                </c:pt>
                <c:pt idx="1">
                  <c:v>Black or African-American - 293</c:v>
                </c:pt>
                <c:pt idx="2">
                  <c:v>Asian - 3 </c:v>
                </c:pt>
                <c:pt idx="3">
                  <c:v>American Indian or Alaska Native - 6</c:v>
                </c:pt>
                <c:pt idx="4">
                  <c:v>Native Hawaiian or Other Pacific Islander - 0</c:v>
                </c:pt>
                <c:pt idx="5">
                  <c:v>Multiple Races - 34</c:v>
                </c:pt>
              </c:strCache>
            </c:strRef>
          </c:cat>
          <c:val>
            <c:numRef>
              <c:f>Race!$B$11:$B$16</c:f>
              <c:numCache>
                <c:formatCode>General</c:formatCode>
                <c:ptCount val="6"/>
                <c:pt idx="0">
                  <c:v>144</c:v>
                </c:pt>
                <c:pt idx="1">
                  <c:v>293</c:v>
                </c:pt>
                <c:pt idx="2">
                  <c:v>3</c:v>
                </c:pt>
                <c:pt idx="3">
                  <c:v>6</c:v>
                </c:pt>
                <c:pt idx="4">
                  <c:v>0</c:v>
                </c:pt>
                <c:pt idx="5">
                  <c:v>34</c:v>
                </c:pt>
              </c:numCache>
            </c:numRef>
          </c:val>
          <c:extLst>
            <c:ext xmlns:c16="http://schemas.microsoft.com/office/drawing/2014/chart" uri="{C3380CC4-5D6E-409C-BE32-E72D297353CC}">
              <c16:uniqueId val="{0000000C-D0CB-42E4-948E-466EE9570413}"/>
            </c:ext>
          </c:extLst>
        </c:ser>
        <c:dLbls>
          <c:showLegendKey val="0"/>
          <c:showVal val="1"/>
          <c:showCatName val="0"/>
          <c:showSerName val="0"/>
          <c:showPercent val="0"/>
          <c:showBubbleSize val="0"/>
          <c:showLeaderLines val="1"/>
        </c:dLbls>
        <c:firstSliceAng val="0"/>
      </c:pie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8549653576569218"/>
          <c:y val="3.3585431770107921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Race!$B$26</c:f>
              <c:strCache>
                <c:ptCount val="1"/>
                <c:pt idx="0">
                  <c:v>Unsheltered</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AB8A-4209-B2C2-4930B3BE1951}"/>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AB8A-4209-B2C2-4930B3BE1951}"/>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AB8A-4209-B2C2-4930B3BE1951}"/>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AB8A-4209-B2C2-4930B3BE1951}"/>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AB8A-4209-B2C2-4930B3BE1951}"/>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AB8A-4209-B2C2-4930B3BE195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Race!$A$27:$A$32</c:f>
              <c:strCache>
                <c:ptCount val="6"/>
                <c:pt idx="0">
                  <c:v>White  - 569</c:v>
                </c:pt>
                <c:pt idx="1">
                  <c:v>Black or African-American - 417</c:v>
                </c:pt>
                <c:pt idx="2">
                  <c:v>Asian - 4</c:v>
                </c:pt>
                <c:pt idx="3">
                  <c:v>American Indian or Alaska Native - 13</c:v>
                </c:pt>
                <c:pt idx="4">
                  <c:v>Native Hawaiian or Other Pacific Islander - 6</c:v>
                </c:pt>
                <c:pt idx="5">
                  <c:v>Multiple Races -18</c:v>
                </c:pt>
              </c:strCache>
            </c:strRef>
          </c:cat>
          <c:val>
            <c:numRef>
              <c:f>Race!$B$27:$B$32</c:f>
              <c:numCache>
                <c:formatCode>General</c:formatCode>
                <c:ptCount val="6"/>
                <c:pt idx="0">
                  <c:v>569</c:v>
                </c:pt>
                <c:pt idx="1">
                  <c:v>417</c:v>
                </c:pt>
                <c:pt idx="2">
                  <c:v>4</c:v>
                </c:pt>
                <c:pt idx="3">
                  <c:v>13</c:v>
                </c:pt>
                <c:pt idx="4">
                  <c:v>6</c:v>
                </c:pt>
                <c:pt idx="5">
                  <c:v>18</c:v>
                </c:pt>
              </c:numCache>
            </c:numRef>
          </c:val>
          <c:extLst>
            <c:ext xmlns:c16="http://schemas.microsoft.com/office/drawing/2014/chart" uri="{C3380CC4-5D6E-409C-BE32-E72D297353CC}">
              <c16:uniqueId val="{0000000C-AB8A-4209-B2C2-4930B3BE1951}"/>
            </c:ext>
          </c:extLst>
        </c:ser>
        <c:dLbls>
          <c:dLblPos val="bestFit"/>
          <c:showLegendKey val="0"/>
          <c:showVal val="0"/>
          <c:showCatName val="0"/>
          <c:showSerName val="0"/>
          <c:showPercent val="1"/>
          <c:showBubbleSize val="0"/>
          <c:showLeaderLines val="1"/>
        </c:dLbls>
        <c:firstSliceAng val="314"/>
      </c:pieChart>
      <c:spPr>
        <a:noFill/>
        <a:ln>
          <a:noFill/>
        </a:ln>
        <a:effectLst/>
      </c:spPr>
    </c:plotArea>
    <c:legend>
      <c:legendPos val="l"/>
      <c:layout>
        <c:manualLayout>
          <c:xMode val="edge"/>
          <c:yMode val="edge"/>
          <c:x val="8.2195716035383379E-2"/>
          <c:y val="0.30361070396230277"/>
          <c:w val="0.28680077309222546"/>
          <c:h val="0.57365181847520463"/>
        </c:manualLayout>
      </c:layout>
      <c:overlay val="0"/>
      <c:spPr>
        <a:solidFill>
          <a:schemeClr val="lt1">
            <a:alpha val="50000"/>
          </a:schemeClr>
        </a:solid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5342560856330022"/>
          <c:y val="8.1123189828452069E-2"/>
        </c:manualLayout>
      </c:layout>
      <c:overlay val="0"/>
      <c:spPr>
        <a:noFill/>
        <a:ln>
          <a:noFill/>
        </a:ln>
        <a:effectLst/>
      </c:spPr>
      <c:txPr>
        <a:bodyPr rot="0" spcFirstLastPara="1" vertOverflow="ellipsis" vert="horz" wrap="square" anchor="ctr" anchorCtr="1"/>
        <a:lstStyle/>
        <a:p>
          <a:pPr>
            <a:defRPr sz="1800" b="0" i="0" u="none" strike="noStrike" kern="1200" spc="0" normalizeH="0" baseline="0">
              <a:solidFill>
                <a:schemeClr val="tx1"/>
              </a:solidFill>
              <a:latin typeface="Arial" panose="020B0604020202020204" pitchFamily="34" charset="0"/>
              <a:ea typeface="+mj-ea"/>
              <a:cs typeface="Arial" panose="020B0604020202020204" pitchFamily="34" charset="0"/>
            </a:defRPr>
          </a:pPr>
          <a:endParaRPr lang="en-US"/>
        </a:p>
      </c:txPr>
    </c:title>
    <c:autoTitleDeleted val="0"/>
    <c:plotArea>
      <c:layout/>
      <c:pieChart>
        <c:varyColors val="1"/>
        <c:ser>
          <c:idx val="0"/>
          <c:order val="0"/>
          <c:tx>
            <c:strRef>
              <c:f>Ethnicity!$B$1</c:f>
              <c:strCache>
                <c:ptCount val="1"/>
                <c:pt idx="0">
                  <c:v>Sheltered</c:v>
                </c:pt>
              </c:strCache>
            </c:strRef>
          </c:tx>
          <c:dPt>
            <c:idx val="0"/>
            <c:bubble3D val="0"/>
            <c:spPr>
              <a:solidFill>
                <a:srgbClr val="FA6F06"/>
              </a:solidFill>
              <a:ln w="19050">
                <a:solidFill>
                  <a:schemeClr val="lt1"/>
                </a:solidFill>
              </a:ln>
              <a:effectLst/>
            </c:spPr>
            <c:extLst>
              <c:ext xmlns:c16="http://schemas.microsoft.com/office/drawing/2014/chart" uri="{C3380CC4-5D6E-409C-BE32-E72D297353CC}">
                <c16:uniqueId val="{00000001-9FDC-4D40-8AED-E9DEED945BC9}"/>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9FDC-4D40-8AED-E9DEED945BC9}"/>
              </c:ext>
            </c:extLst>
          </c:dPt>
          <c:dLbls>
            <c:dLbl>
              <c:idx val="1"/>
              <c:layout>
                <c:manualLayout>
                  <c:x val="-0.11030944549960625"/>
                  <c:y val="-7.1579285142751914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9FDC-4D40-8AED-E9DEED945BC9}"/>
                </c:ext>
              </c:extLst>
            </c:dLbl>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Ethnicity!$A$2:$A$3</c:f>
              <c:strCache>
                <c:ptCount val="2"/>
                <c:pt idx="0">
                  <c:v>Hispanic/Latino</c:v>
                </c:pt>
                <c:pt idx="1">
                  <c:v>Non-Hispanic/Non-Latino</c:v>
                </c:pt>
              </c:strCache>
            </c:strRef>
          </c:cat>
          <c:val>
            <c:numRef>
              <c:f>Ethnicity!$B$2:$B$3</c:f>
              <c:numCache>
                <c:formatCode>General</c:formatCode>
                <c:ptCount val="2"/>
                <c:pt idx="0">
                  <c:v>66</c:v>
                </c:pt>
                <c:pt idx="1">
                  <c:v>414</c:v>
                </c:pt>
              </c:numCache>
            </c:numRef>
          </c:val>
          <c:extLst>
            <c:ext xmlns:c16="http://schemas.microsoft.com/office/drawing/2014/chart" uri="{C3380CC4-5D6E-409C-BE32-E72D297353CC}">
              <c16:uniqueId val="{00000004-9FDC-4D40-8AED-E9DEED945BC9}"/>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2561529738590187"/>
          <c:y val="7.9022988505747127E-2"/>
        </c:manualLayout>
      </c:layout>
      <c:overlay val="0"/>
      <c:spPr>
        <a:noFill/>
        <a:ln>
          <a:noFill/>
        </a:ln>
        <a:effectLst/>
      </c:spPr>
      <c:txPr>
        <a:bodyPr rot="0" spcFirstLastPara="1" vertOverflow="ellipsis" vert="horz" wrap="square" anchor="ctr" anchorCtr="1"/>
        <a:lstStyle/>
        <a:p>
          <a:pPr>
            <a:defRPr sz="1800" b="0" i="0" u="none" strike="noStrike" kern="1200" spc="0" normalizeH="0" baseline="0">
              <a:solidFill>
                <a:schemeClr val="tx1"/>
              </a:solidFill>
              <a:latin typeface="Arial" panose="020B0604020202020204" pitchFamily="34" charset="0"/>
              <a:ea typeface="+mj-ea"/>
              <a:cs typeface="Arial" panose="020B0604020202020204" pitchFamily="34" charset="0"/>
            </a:defRPr>
          </a:pPr>
          <a:endParaRPr lang="en-US"/>
        </a:p>
      </c:txPr>
    </c:title>
    <c:autoTitleDeleted val="0"/>
    <c:plotArea>
      <c:layout/>
      <c:pieChart>
        <c:varyColors val="1"/>
        <c:ser>
          <c:idx val="0"/>
          <c:order val="0"/>
          <c:tx>
            <c:strRef>
              <c:f>Ethnicity!$B$13</c:f>
              <c:strCache>
                <c:ptCount val="1"/>
                <c:pt idx="0">
                  <c:v>Unsheltered</c:v>
                </c:pt>
              </c:strCache>
            </c:strRef>
          </c:tx>
          <c:dPt>
            <c:idx val="0"/>
            <c:bubble3D val="0"/>
            <c:spPr>
              <a:solidFill>
                <a:srgbClr val="F57205"/>
              </a:solidFill>
              <a:ln w="19050">
                <a:solidFill>
                  <a:schemeClr val="lt1"/>
                </a:solidFill>
              </a:ln>
              <a:effectLst/>
            </c:spPr>
            <c:extLst>
              <c:ext xmlns:c16="http://schemas.microsoft.com/office/drawing/2014/chart" uri="{C3380CC4-5D6E-409C-BE32-E72D297353CC}">
                <c16:uniqueId val="{00000001-C57A-4200-9B20-D7CD6B961112}"/>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C57A-4200-9B20-D7CD6B961112}"/>
              </c:ext>
            </c:extLst>
          </c:dPt>
          <c:dLbls>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Ethnicity!$A$14:$A$15</c:f>
              <c:strCache>
                <c:ptCount val="2"/>
                <c:pt idx="0">
                  <c:v>Hispanic/Latino</c:v>
                </c:pt>
                <c:pt idx="1">
                  <c:v>Non-Hispanic/Non-Latino</c:v>
                </c:pt>
              </c:strCache>
            </c:strRef>
          </c:cat>
          <c:val>
            <c:numRef>
              <c:f>Ethnicity!$B$14:$B$15</c:f>
              <c:numCache>
                <c:formatCode>General</c:formatCode>
                <c:ptCount val="2"/>
                <c:pt idx="0">
                  <c:v>109</c:v>
                </c:pt>
                <c:pt idx="1">
                  <c:v>918</c:v>
                </c:pt>
              </c:numCache>
            </c:numRef>
          </c:val>
          <c:extLst>
            <c:ext xmlns:c16="http://schemas.microsoft.com/office/drawing/2014/chart" uri="{C3380CC4-5D6E-409C-BE32-E72D297353CC}">
              <c16:uniqueId val="{00000004-C57A-4200-9B20-D7CD6B961112}"/>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'Sexual Orientation'!$B$9</c:f>
              <c:strCache>
                <c:ptCount val="1"/>
                <c:pt idx="0">
                  <c:v>Sexual Orientation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3CE-4326-9D08-5C6801271A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3CE-4326-9D08-5C6801271A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3CE-4326-9D08-5C6801271A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CE-4326-9D08-5C6801271AF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'Sexual Orientation'!$A$10:$A$13</c:f>
              <c:strCache>
                <c:ptCount val="4"/>
                <c:pt idx="0">
                  <c:v>Heterosexual - 733</c:v>
                </c:pt>
                <c:pt idx="1">
                  <c:v>Bisexual - 15</c:v>
                </c:pt>
                <c:pt idx="2">
                  <c:v>Gay/Lesbian - 16</c:v>
                </c:pt>
                <c:pt idx="3">
                  <c:v>Questioning - 3</c:v>
                </c:pt>
              </c:strCache>
            </c:strRef>
          </c:cat>
          <c:val>
            <c:numRef>
              <c:f>'Sexual Orientation'!$B$10:$B$13</c:f>
              <c:numCache>
                <c:formatCode>General</c:formatCode>
                <c:ptCount val="4"/>
                <c:pt idx="0">
                  <c:v>733</c:v>
                </c:pt>
                <c:pt idx="1">
                  <c:v>15</c:v>
                </c:pt>
                <c:pt idx="2">
                  <c:v>16</c:v>
                </c:pt>
                <c:pt idx="3">
                  <c:v>3</c:v>
                </c:pt>
              </c:numCache>
            </c:numRef>
          </c:val>
          <c:extLst>
            <c:ext xmlns:c16="http://schemas.microsoft.com/office/drawing/2014/chart" uri="{C3380CC4-5D6E-409C-BE32-E72D297353CC}">
              <c16:uniqueId val="{00000008-83CE-4326-9D08-5C6801271AF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6758849217240148"/>
          <c:y val="2.8272940501227348E-2"/>
          <c:w val="0.14450205783289635"/>
          <c:h val="0.2568877595923302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331-4856-9FA5-1AE683E88B1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31-4856-9FA5-1AE683E88B1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331-4856-9FA5-1AE683E88B1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331-4856-9FA5-1AE683E88B1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'Sexual Orientation'!$A$19:$A$22</c:f>
              <c:strCache>
                <c:ptCount val="4"/>
                <c:pt idx="0">
                  <c:v>Male - 805</c:v>
                </c:pt>
                <c:pt idx="1">
                  <c:v>Female - 221</c:v>
                </c:pt>
                <c:pt idx="2">
                  <c:v>Gender Non-Conforming - 2</c:v>
                </c:pt>
                <c:pt idx="3">
                  <c:v>Transgender - 2</c:v>
                </c:pt>
              </c:strCache>
            </c:strRef>
          </c:cat>
          <c:val>
            <c:numRef>
              <c:f>'Sexual Orientation'!$B$19:$B$22</c:f>
              <c:numCache>
                <c:formatCode>General</c:formatCode>
                <c:ptCount val="4"/>
                <c:pt idx="0">
                  <c:v>805</c:v>
                </c:pt>
                <c:pt idx="1">
                  <c:v>221</c:v>
                </c:pt>
                <c:pt idx="2">
                  <c:v>2</c:v>
                </c:pt>
                <c:pt idx="3">
                  <c:v>2</c:v>
                </c:pt>
              </c:numCache>
            </c:numRef>
          </c:val>
          <c:extLst>
            <c:ext xmlns:c16="http://schemas.microsoft.com/office/drawing/2014/chart" uri="{C3380CC4-5D6E-409C-BE32-E72D297353CC}">
              <c16:uniqueId val="{00000008-B331-4856-9FA5-1AE683E88B11}"/>
            </c:ext>
          </c:extLst>
        </c:ser>
        <c:dLbls>
          <c:dLblPos val="bestFit"/>
          <c:showLegendKey val="0"/>
          <c:showVal val="0"/>
          <c:showCatName val="0"/>
          <c:showSerName val="0"/>
          <c:showPercent val="1"/>
          <c:showBubbleSize val="0"/>
          <c:showLeaderLines val="1"/>
        </c:dLbls>
        <c:firstSliceAng val="0"/>
      </c:pieChart>
      <c:spPr>
        <a:noFill/>
        <a:ln>
          <a:noFill/>
        </a:ln>
        <a:effectLst/>
      </c:spPr>
    </c:plotArea>
    <c:legend>
      <c:legendPos val="l"/>
      <c:layout>
        <c:manualLayout>
          <c:xMode val="edge"/>
          <c:yMode val="edge"/>
          <c:x val="0.34084739079361082"/>
          <c:y val="0.77467724182147912"/>
          <c:w val="0.22843055580758034"/>
          <c:h val="0.225040968263326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 of Individuals</c:v>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'PIT Age'!$A$1:$E$1</c:f>
              <c:strCache>
                <c:ptCount val="5"/>
                <c:pt idx="0">
                  <c:v>Under 18</c:v>
                </c:pt>
                <c:pt idx="1">
                  <c:v>18-24</c:v>
                </c:pt>
                <c:pt idx="2">
                  <c:v>25-54</c:v>
                </c:pt>
                <c:pt idx="3">
                  <c:v>55-61</c:v>
                </c:pt>
                <c:pt idx="4">
                  <c:v>62+</c:v>
                </c:pt>
              </c:strCache>
            </c:strRef>
          </c:cat>
          <c:val>
            <c:numRef>
              <c:f>'PIT Age'!$A$2:$E$2</c:f>
              <c:numCache>
                <c:formatCode>General</c:formatCode>
                <c:ptCount val="5"/>
                <c:pt idx="0">
                  <c:v>5</c:v>
                </c:pt>
                <c:pt idx="1">
                  <c:v>41</c:v>
                </c:pt>
                <c:pt idx="2">
                  <c:v>570</c:v>
                </c:pt>
                <c:pt idx="3">
                  <c:v>256</c:v>
                </c:pt>
                <c:pt idx="4">
                  <c:v>158</c:v>
                </c:pt>
              </c:numCache>
            </c:numRef>
          </c:val>
          <c:extLst>
            <c:ext xmlns:c16="http://schemas.microsoft.com/office/drawing/2014/chart" uri="{C3380CC4-5D6E-409C-BE32-E72D297353CC}">
              <c16:uniqueId val="{00000000-126A-449C-AC56-228DE87D46BB}"/>
            </c:ext>
          </c:extLst>
        </c:ser>
        <c:dLbls>
          <c:dLblPos val="outEnd"/>
          <c:showLegendKey val="0"/>
          <c:showVal val="1"/>
          <c:showCatName val="0"/>
          <c:showSerName val="0"/>
          <c:showPercent val="0"/>
          <c:showBubbleSize val="0"/>
        </c:dLbls>
        <c:gapWidth val="100"/>
        <c:overlap val="-24"/>
        <c:axId val="381244792"/>
        <c:axId val="381247744"/>
      </c:barChart>
      <c:catAx>
        <c:axId val="3812447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1247744"/>
        <c:crosses val="autoZero"/>
        <c:auto val="1"/>
        <c:lblAlgn val="ctr"/>
        <c:lblOffset val="100"/>
        <c:noMultiLvlLbl val="0"/>
      </c:catAx>
      <c:valAx>
        <c:axId val="381247744"/>
        <c:scaling>
          <c:orientation val="minMax"/>
        </c:scaling>
        <c:delete val="1"/>
        <c:axPos val="l"/>
        <c:numFmt formatCode="General" sourceLinked="1"/>
        <c:majorTickMark val="none"/>
        <c:minorTickMark val="none"/>
        <c:tickLblPos val="nextTo"/>
        <c:crossAx val="3812447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Point in Time Counts</a:t>
            </a:r>
          </a:p>
          <a:p>
            <a:pPr>
              <a:defRPr/>
            </a:pPr>
            <a:r>
              <a:rPr lang="en-US"/>
              <a:t>Special Populations</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'[_2020 PIT Sheltered Count Totals (WL Copy)-1.xlsx]17.18.19.20 Comp'!$B$2</c:f>
              <c:strCache>
                <c:ptCount val="1"/>
                <c:pt idx="0">
                  <c:v>2017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'[_2020 PIT Sheltered Count Totals (WL Copy)-1.xlsx]17.18.19.20 Comp'!$A$3:$A$27</c:f>
              <c:strCache>
                <c:ptCount val="4"/>
                <c:pt idx="0">
                  <c:v>Veterans</c:v>
                </c:pt>
                <c:pt idx="1">
                  <c:v>Seniors (62+)</c:v>
                </c:pt>
                <c:pt idx="2">
                  <c:v>Youth (18 - 24)</c:v>
                </c:pt>
                <c:pt idx="3">
                  <c:v>Chronic</c:v>
                </c:pt>
              </c:strCache>
              <c:extLst/>
            </c:strRef>
          </c:cat>
          <c:val>
            <c:numRef>
              <c:f>'[_2020 PIT Sheltered Count Totals (WL Copy)-1.xlsx]17.18.19.20 Comp'!$B$3:$B$27</c:f>
              <c:numCache>
                <c:formatCode>General</c:formatCode>
                <c:ptCount val="4"/>
                <c:pt idx="0">
                  <c:v>65</c:v>
                </c:pt>
                <c:pt idx="1">
                  <c:v>125</c:v>
                </c:pt>
                <c:pt idx="2">
                  <c:v>117</c:v>
                </c:pt>
                <c:pt idx="3">
                  <c:v>252</c:v>
                </c:pt>
              </c:numCache>
              <c:extLst/>
            </c:numRef>
          </c:val>
          <c:extLst xmlns:c15="http://schemas.microsoft.com/office/drawing/2012/chart">
            <c:ext xmlns:c16="http://schemas.microsoft.com/office/drawing/2014/chart" uri="{C3380CC4-5D6E-409C-BE32-E72D297353CC}">
              <c16:uniqueId val="{00000000-96D3-4BCA-92E2-D1E13BB55C24}"/>
            </c:ext>
          </c:extLst>
        </c:ser>
        <c:ser>
          <c:idx val="1"/>
          <c:order val="1"/>
          <c:tx>
            <c:strRef>
              <c:f>'[_2020 PIT Sheltered Count Totals (WL Copy)-1.xlsx]17.18.19.20 Comp'!$C$2</c:f>
              <c:strCache>
                <c:ptCount val="1"/>
                <c:pt idx="0">
                  <c:v>2018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'[_2020 PIT Sheltered Count Totals (WL Copy)-1.xlsx]17.18.19.20 Comp'!$A$3:$A$27</c:f>
              <c:strCache>
                <c:ptCount val="4"/>
                <c:pt idx="0">
                  <c:v>Veterans</c:v>
                </c:pt>
                <c:pt idx="1">
                  <c:v>Seniors (62+)</c:v>
                </c:pt>
                <c:pt idx="2">
                  <c:v>Youth (18 - 24)</c:v>
                </c:pt>
                <c:pt idx="3">
                  <c:v>Chronic</c:v>
                </c:pt>
              </c:strCache>
              <c:extLst/>
            </c:strRef>
          </c:cat>
          <c:val>
            <c:numRef>
              <c:f>'[_2020 PIT Sheltered Count Totals (WL Copy)-1.xlsx]17.18.19.20 Comp'!$C$3:$C$27</c:f>
              <c:numCache>
                <c:formatCode>General</c:formatCode>
                <c:ptCount val="4"/>
                <c:pt idx="0">
                  <c:v>130</c:v>
                </c:pt>
                <c:pt idx="1">
                  <c:v>133</c:v>
                </c:pt>
                <c:pt idx="2">
                  <c:v>82</c:v>
                </c:pt>
                <c:pt idx="3">
                  <c:v>164</c:v>
                </c:pt>
              </c:numCache>
              <c:extLst/>
            </c:numRef>
          </c:val>
          <c:extLst xmlns:c15="http://schemas.microsoft.com/office/drawing/2012/chart">
            <c:ext xmlns:c16="http://schemas.microsoft.com/office/drawing/2014/chart" uri="{C3380CC4-5D6E-409C-BE32-E72D297353CC}">
              <c16:uniqueId val="{00000001-96D3-4BCA-92E2-D1E13BB55C24}"/>
            </c:ext>
          </c:extLst>
        </c:ser>
        <c:ser>
          <c:idx val="2"/>
          <c:order val="2"/>
          <c:tx>
            <c:strRef>
              <c:f>'[_2020 PIT Sheltered Count Totals (WL Copy)-1.xlsx]17.18.19.20 Comp'!$D$2</c:f>
              <c:strCache>
                <c:ptCount val="1"/>
                <c:pt idx="0">
                  <c:v>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'[_2020 PIT Sheltered Count Totals (WL Copy)-1.xlsx]17.18.19.20 Comp'!$A$3:$A$27</c:f>
              <c:strCache>
                <c:ptCount val="4"/>
                <c:pt idx="0">
                  <c:v>Veterans</c:v>
                </c:pt>
                <c:pt idx="1">
                  <c:v>Seniors (62+)</c:v>
                </c:pt>
                <c:pt idx="2">
                  <c:v>Youth (18 - 24)</c:v>
                </c:pt>
                <c:pt idx="3">
                  <c:v>Chronic</c:v>
                </c:pt>
              </c:strCache>
              <c:extLst/>
            </c:strRef>
          </c:cat>
          <c:val>
            <c:numRef>
              <c:f>'[_2020 PIT Sheltered Count Totals (WL Copy)-1.xlsx]17.18.19.20 Comp'!$D$3:$D$27</c:f>
              <c:numCache>
                <c:formatCode>General</c:formatCode>
                <c:ptCount val="4"/>
                <c:pt idx="0">
                  <c:v>119</c:v>
                </c:pt>
                <c:pt idx="1">
                  <c:v>126</c:v>
                </c:pt>
                <c:pt idx="2">
                  <c:v>101</c:v>
                </c:pt>
                <c:pt idx="3">
                  <c:v>215</c:v>
                </c:pt>
              </c:numCache>
              <c:extLst/>
            </c:numRef>
          </c:val>
          <c:extLst xmlns:c15="http://schemas.microsoft.com/office/drawing/2012/chart">
            <c:ext xmlns:c16="http://schemas.microsoft.com/office/drawing/2014/chart" uri="{C3380CC4-5D6E-409C-BE32-E72D297353CC}">
              <c16:uniqueId val="{00000002-96D3-4BCA-92E2-D1E13BB55C24}"/>
            </c:ext>
          </c:extLst>
        </c:ser>
        <c:ser>
          <c:idx val="3"/>
          <c:order val="3"/>
          <c:tx>
            <c:strRef>
              <c:f>'[_2020 PIT Sheltered Count Totals (WL Copy)-1.xlsx]17.18.19.20 Comp'!$E$2</c:f>
              <c:strCache>
                <c:ptCount val="1"/>
                <c:pt idx="0">
                  <c:v>2020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'[_2020 PIT Sheltered Count Totals (WL Copy)-1.xlsx]17.18.19.20 Comp'!$A$3:$A$27</c:f>
              <c:strCache>
                <c:ptCount val="4"/>
                <c:pt idx="0">
                  <c:v>Veterans</c:v>
                </c:pt>
                <c:pt idx="1">
                  <c:v>Seniors (62+)</c:v>
                </c:pt>
                <c:pt idx="2">
                  <c:v>Youth (18 - 24)</c:v>
                </c:pt>
                <c:pt idx="3">
                  <c:v>Chronic</c:v>
                </c:pt>
              </c:strCache>
              <c:extLst/>
            </c:strRef>
          </c:cat>
          <c:val>
            <c:numRef>
              <c:f>'[_2020 PIT Sheltered Count Totals (WL Copy)-1.xlsx]17.18.19.20 Comp'!$E$3:$E$27</c:f>
              <c:numCache>
                <c:formatCode>General</c:formatCode>
                <c:ptCount val="4"/>
                <c:pt idx="0">
                  <c:v>99</c:v>
                </c:pt>
                <c:pt idx="1">
                  <c:v>181</c:v>
                </c:pt>
                <c:pt idx="2">
                  <c:v>95</c:v>
                </c:pt>
                <c:pt idx="3">
                  <c:v>239</c:v>
                </c:pt>
              </c:numCache>
              <c:extLst/>
            </c:numRef>
          </c:val>
          <c:extLst>
            <c:ext xmlns:c16="http://schemas.microsoft.com/office/drawing/2014/chart" uri="{C3380CC4-5D6E-409C-BE32-E72D297353CC}">
              <c16:uniqueId val="{00000003-96D3-4BCA-92E2-D1E13BB55C24}"/>
            </c:ext>
          </c:extLst>
        </c:ser>
        <c:dLbls>
          <c:dLblPos val="outEnd"/>
          <c:showLegendKey val="0"/>
          <c:showVal val="1"/>
          <c:showCatName val="0"/>
          <c:showSerName val="0"/>
          <c:showPercent val="0"/>
          <c:showBubbleSize val="0"/>
        </c:dLbls>
        <c:gapWidth val="219"/>
        <c:overlap val="-27"/>
        <c:axId val="733671440"/>
        <c:axId val="733672752"/>
        <c:extLst/>
      </c:barChart>
      <c:catAx>
        <c:axId val="7336714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672752"/>
        <c:crosses val="autoZero"/>
        <c:auto val="1"/>
        <c:lblAlgn val="ctr"/>
        <c:lblOffset val="100"/>
        <c:noMultiLvlLbl val="0"/>
      </c:catAx>
      <c:valAx>
        <c:axId val="733672752"/>
        <c:scaling>
          <c:orientation val="minMax"/>
          <c:max val="275"/>
          <c:min val="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671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57292728166831"/>
          <c:y val="8.0122986851445435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'Foster Care'!$B$1</c:f>
              <c:strCache>
                <c:ptCount val="1"/>
                <c:pt idx="0">
                  <c:v>Ever In Foster Care</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2D27-4192-9B8D-3D388875C0C4}"/>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2D27-4192-9B8D-3D388875C0C4}"/>
              </c:ext>
            </c:extLst>
          </c:dPt>
          <c:dLbls>
            <c:dLbl>
              <c:idx val="0"/>
              <c:layout>
                <c:manualLayout>
                  <c:x val="4.4524575695985731E-2"/>
                  <c:y val="1.0338449916315539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2D27-4192-9B8D-3D388875C0C4}"/>
                </c:ext>
              </c:extLst>
            </c:dLbl>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'Foster Care'!$A$2:$A$3</c:f>
              <c:strCache>
                <c:ptCount val="2"/>
                <c:pt idx="0">
                  <c:v>Yes</c:v>
                </c:pt>
                <c:pt idx="1">
                  <c:v>No</c:v>
                </c:pt>
              </c:strCache>
            </c:strRef>
          </c:cat>
          <c:val>
            <c:numRef>
              <c:f>'Foster Care'!$B$2:$B$3</c:f>
              <c:numCache>
                <c:formatCode>General</c:formatCode>
                <c:ptCount val="2"/>
                <c:pt idx="0">
                  <c:v>78</c:v>
                </c:pt>
                <c:pt idx="1">
                  <c:v>733</c:v>
                </c:pt>
              </c:numCache>
            </c:numRef>
          </c:val>
          <c:extLst>
            <c:ext xmlns:c16="http://schemas.microsoft.com/office/drawing/2014/chart" uri="{C3380CC4-5D6E-409C-BE32-E72D297353CC}">
              <c16:uniqueId val="{00000004-2D27-4192-9B8D-3D388875C0C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Point in Time </a:t>
            </a:r>
            <a:r>
              <a:rPr lang="en-US" dirty="0" smtClean="0"/>
              <a:t>Count</a:t>
            </a:r>
            <a:endParaRPr lang="en-US" dirty="0"/>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
          <c:order val="1"/>
          <c:tx>
            <c:strRef>
              <c:f>'17.18.19.20 Comp'!$A$4</c:f>
              <c:strCache>
                <c:ptCount val="1"/>
                <c:pt idx="0">
                  <c:v>Unsheltered</c:v>
                </c:pt>
              </c:strCache>
              <c:extLst xmlns:c15="http://schemas.microsoft.com/office/drawing/2012/chart"/>
            </c:strRef>
          </c:tx>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Comp'!$B$4:$E$4</c:f>
              <c:numCache>
                <c:formatCode>General</c:formatCode>
                <c:ptCount val="4"/>
                <c:pt idx="0">
                  <c:v>1081</c:v>
                </c:pt>
                <c:pt idx="1">
                  <c:v>851</c:v>
                </c:pt>
                <c:pt idx="2">
                  <c:v>940</c:v>
                </c:pt>
                <c:pt idx="3">
                  <c:v>1030</c:v>
                </c:pt>
              </c:numCache>
              <c:extLst xmlns:c15="http://schemas.microsoft.com/office/drawing/2012/chart"/>
            </c:numRef>
          </c:val>
          <c:extLst>
            <c:ext xmlns:c16="http://schemas.microsoft.com/office/drawing/2014/chart" uri="{C3380CC4-5D6E-409C-BE32-E72D297353CC}">
              <c16:uniqueId val="{00000000-EF74-48B0-97DD-B85940674735}"/>
            </c:ext>
          </c:extLst>
        </c:ser>
        <c:ser>
          <c:idx val="2"/>
          <c:order val="2"/>
          <c:tx>
            <c:strRef>
              <c:f>'17.18.19.20 Comp'!$A$5</c:f>
              <c:strCache>
                <c:ptCount val="1"/>
                <c:pt idx="0">
                  <c:v>Sheltered</c:v>
                </c:pt>
              </c:strCache>
              <c:extLst xmlns:c15="http://schemas.microsoft.com/office/drawing/2012/chart"/>
            </c:strRef>
          </c:tx>
          <c:spPr>
            <a:solidFill>
              <a:schemeClr val="accent1">
                <a:lumMod val="60000"/>
                <a:lumOff val="40000"/>
              </a:schemeClr>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Comp'!$B$5:$E$5</c:f>
              <c:numCache>
                <c:formatCode>General</c:formatCode>
                <c:ptCount val="4"/>
                <c:pt idx="0">
                  <c:v>526</c:v>
                </c:pt>
                <c:pt idx="1">
                  <c:v>458</c:v>
                </c:pt>
                <c:pt idx="2">
                  <c:v>457</c:v>
                </c:pt>
                <c:pt idx="3">
                  <c:v>480</c:v>
                </c:pt>
              </c:numCache>
              <c:extLst xmlns:c15="http://schemas.microsoft.com/office/drawing/2012/chart"/>
            </c:numRef>
          </c:val>
          <c:extLst>
            <c:ext xmlns:c16="http://schemas.microsoft.com/office/drawing/2014/chart" uri="{C3380CC4-5D6E-409C-BE32-E72D297353CC}">
              <c16:uniqueId val="{00000001-EF74-48B0-97DD-B85940674735}"/>
            </c:ext>
          </c:extLst>
        </c:ser>
        <c:dLbls>
          <c:showLegendKey val="0"/>
          <c:showVal val="0"/>
          <c:showCatName val="0"/>
          <c:showSerName val="0"/>
          <c:showPercent val="0"/>
          <c:showBubbleSize val="0"/>
        </c:dLbls>
        <c:gapWidth val="100"/>
        <c:overlap val="100"/>
        <c:axId val="733671440"/>
        <c:axId val="733672752"/>
        <c:extLst>
          <c:ext xmlns:c15="http://schemas.microsoft.com/office/drawing/2012/chart" uri="{02D57815-91ED-43cb-92C2-25804820EDAC}">
            <c15:filteredBarSeries>
              <c15:ser>
                <c:idx val="3"/>
                <c:order val="3"/>
                <c:tx>
                  <c:strRef>
                    <c:extLst>
                      <c:ext uri="{02D57815-91ED-43cb-92C2-25804820EDAC}">
                        <c15:formulaRef>
                          <c15:sqref>'17.18.19.20 Comp'!$A$6</c15:sqref>
                        </c15:formulaRef>
                      </c:ext>
                    </c:extLst>
                    <c:strCache>
                      <c:ptCount val="1"/>
                      <c:pt idx="0">
                        <c:v>Veterans</c:v>
                      </c:pt>
                    </c:strCache>
                  </c:strRef>
                </c:tx>
                <c:spPr>
                  <a:gradFill rotWithShape="1">
                    <a:gsLst>
                      <a:gs pos="0">
                        <a:schemeClr val="accent4">
                          <a:tint val="96000"/>
                          <a:lumMod val="100000"/>
                        </a:schemeClr>
                      </a:gs>
                      <a:gs pos="78000">
                        <a:schemeClr val="accent4">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c:ext uri="{02D57815-91ED-43cb-92C2-25804820EDAC}">
                        <c15:formulaRef>
                          <c15:sqref>'17.18.19.20 Comp'!$B$6:$E$6</c15:sqref>
                        </c15:formulaRef>
                      </c:ext>
                    </c:extLst>
                    <c:numCache>
                      <c:formatCode>General</c:formatCode>
                      <c:ptCount val="4"/>
                      <c:pt idx="0">
                        <c:v>65</c:v>
                      </c:pt>
                      <c:pt idx="1">
                        <c:v>130</c:v>
                      </c:pt>
                      <c:pt idx="2">
                        <c:v>119</c:v>
                      </c:pt>
                      <c:pt idx="3">
                        <c:v>99</c:v>
                      </c:pt>
                    </c:numCache>
                  </c:numRef>
                </c:val>
                <c:extLst>
                  <c:ext xmlns:c16="http://schemas.microsoft.com/office/drawing/2014/chart" uri="{C3380CC4-5D6E-409C-BE32-E72D297353CC}">
                    <c16:uniqueId val="{00000003-EF74-48B0-97DD-B85940674735}"/>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'17.18.19.20 Comp'!$A$7</c15:sqref>
                        </c15:formulaRef>
                      </c:ext>
                    </c:extLst>
                    <c:strCache>
                      <c:ptCount val="1"/>
                      <c:pt idx="0">
                        <c:v>Unsheltered</c:v>
                      </c:pt>
                    </c:strCache>
                  </c:strRef>
                </c:tx>
                <c:spPr>
                  <a:gradFill rotWithShape="1">
                    <a:gsLst>
                      <a:gs pos="0">
                        <a:schemeClr val="accent5">
                          <a:tint val="96000"/>
                          <a:lumMod val="100000"/>
                        </a:schemeClr>
                      </a:gs>
                      <a:gs pos="78000">
                        <a:schemeClr val="accent5">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Comp'!$B$7:$E$7</c15:sqref>
                        </c15:formulaRef>
                      </c:ext>
                    </c:extLst>
                    <c:numCache>
                      <c:formatCode>General</c:formatCode>
                      <c:ptCount val="4"/>
                      <c:pt idx="0">
                        <c:v>26</c:v>
                      </c:pt>
                      <c:pt idx="1">
                        <c:v>83</c:v>
                      </c:pt>
                      <c:pt idx="2">
                        <c:v>82</c:v>
                      </c:pt>
                      <c:pt idx="3">
                        <c:v>64</c:v>
                      </c:pt>
                    </c:numCache>
                  </c:numRef>
                </c:val>
                <c:extLst xmlns:c15="http://schemas.microsoft.com/office/drawing/2012/chart">
                  <c:ext xmlns:c16="http://schemas.microsoft.com/office/drawing/2014/chart" uri="{C3380CC4-5D6E-409C-BE32-E72D297353CC}">
                    <c16:uniqueId val="{00000004-EF74-48B0-97DD-B85940674735}"/>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'17.18.19.20 Comp'!$A$8</c15:sqref>
                        </c15:formulaRef>
                      </c:ext>
                    </c:extLst>
                    <c:strCache>
                      <c:ptCount val="1"/>
                      <c:pt idx="0">
                        <c:v>Sheltered</c:v>
                      </c:pt>
                    </c:strCache>
                  </c:strRef>
                </c:tx>
                <c:spPr>
                  <a:gradFill rotWithShape="1">
                    <a:gsLst>
                      <a:gs pos="0">
                        <a:schemeClr val="accent6">
                          <a:tint val="96000"/>
                          <a:lumMod val="100000"/>
                        </a:schemeClr>
                      </a:gs>
                      <a:gs pos="78000">
                        <a:schemeClr val="accent6">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Comp'!$B$8:$E$8</c15:sqref>
                        </c15:formulaRef>
                      </c:ext>
                    </c:extLst>
                    <c:numCache>
                      <c:formatCode>General</c:formatCode>
                      <c:ptCount val="4"/>
                      <c:pt idx="0">
                        <c:v>39</c:v>
                      </c:pt>
                      <c:pt idx="1">
                        <c:v>47</c:v>
                      </c:pt>
                      <c:pt idx="2">
                        <c:v>37</c:v>
                      </c:pt>
                      <c:pt idx="3">
                        <c:v>35</c:v>
                      </c:pt>
                    </c:numCache>
                  </c:numRef>
                </c:val>
                <c:extLst xmlns:c15="http://schemas.microsoft.com/office/drawing/2012/chart">
                  <c:ext xmlns:c16="http://schemas.microsoft.com/office/drawing/2014/chart" uri="{C3380CC4-5D6E-409C-BE32-E72D297353CC}">
                    <c16:uniqueId val="{00000005-EF74-48B0-97DD-B85940674735}"/>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'17.18.19.20 Comp'!$A$9</c15:sqref>
                        </c15:formulaRef>
                      </c:ext>
                    </c:extLst>
                    <c:strCache>
                      <c:ptCount val="1"/>
                      <c:pt idx="0">
                        <c:v>Seniors (62+)</c:v>
                      </c:pt>
                    </c:strCache>
                  </c:strRef>
                </c:tx>
                <c:spPr>
                  <a:gradFill rotWithShape="1">
                    <a:gsLst>
                      <a:gs pos="0">
                        <a:schemeClr val="accent1">
                          <a:lumMod val="60000"/>
                          <a:tint val="96000"/>
                          <a:lumMod val="100000"/>
                        </a:schemeClr>
                      </a:gs>
                      <a:gs pos="78000">
                        <a:schemeClr val="accent1">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Comp'!$B$9:$E$9</c15:sqref>
                        </c15:formulaRef>
                      </c:ext>
                    </c:extLst>
                    <c:numCache>
                      <c:formatCode>General</c:formatCode>
                      <c:ptCount val="4"/>
                      <c:pt idx="0">
                        <c:v>125</c:v>
                      </c:pt>
                      <c:pt idx="1">
                        <c:v>133</c:v>
                      </c:pt>
                      <c:pt idx="2">
                        <c:v>126</c:v>
                      </c:pt>
                      <c:pt idx="3">
                        <c:v>181</c:v>
                      </c:pt>
                    </c:numCache>
                  </c:numRef>
                </c:val>
                <c:extLst xmlns:c15="http://schemas.microsoft.com/office/drawing/2012/chart">
                  <c:ext xmlns:c16="http://schemas.microsoft.com/office/drawing/2014/chart" uri="{C3380CC4-5D6E-409C-BE32-E72D297353CC}">
                    <c16:uniqueId val="{00000006-EF74-48B0-97DD-B85940674735}"/>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'17.18.19.20 Comp'!$A$10</c15:sqref>
                        </c15:formulaRef>
                      </c:ext>
                    </c:extLst>
                    <c:strCache>
                      <c:ptCount val="1"/>
                      <c:pt idx="0">
                        <c:v>Unsheltered</c:v>
                      </c:pt>
                    </c:strCache>
                  </c:strRef>
                </c:tx>
                <c:spPr>
                  <a:gradFill rotWithShape="1">
                    <a:gsLst>
                      <a:gs pos="0">
                        <a:schemeClr val="accent2">
                          <a:lumMod val="60000"/>
                          <a:tint val="96000"/>
                          <a:lumMod val="100000"/>
                        </a:schemeClr>
                      </a:gs>
                      <a:gs pos="78000">
                        <a:schemeClr val="accent2">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Comp'!$B$10:$E$10</c15:sqref>
                        </c15:formulaRef>
                      </c:ext>
                    </c:extLst>
                    <c:numCache>
                      <c:formatCode>General</c:formatCode>
                      <c:ptCount val="4"/>
                      <c:pt idx="0">
                        <c:v>109</c:v>
                      </c:pt>
                      <c:pt idx="1">
                        <c:v>117</c:v>
                      </c:pt>
                      <c:pt idx="2">
                        <c:v>110</c:v>
                      </c:pt>
                      <c:pt idx="3">
                        <c:v>158</c:v>
                      </c:pt>
                    </c:numCache>
                  </c:numRef>
                </c:val>
                <c:extLst xmlns:c15="http://schemas.microsoft.com/office/drawing/2012/chart">
                  <c:ext xmlns:c16="http://schemas.microsoft.com/office/drawing/2014/chart" uri="{C3380CC4-5D6E-409C-BE32-E72D297353CC}">
                    <c16:uniqueId val="{00000007-EF74-48B0-97DD-B85940674735}"/>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'17.18.19.20 Comp'!$A$11</c15:sqref>
                        </c15:formulaRef>
                      </c:ext>
                    </c:extLst>
                    <c:strCache>
                      <c:ptCount val="1"/>
                      <c:pt idx="0">
                        <c:v>Sheltered</c:v>
                      </c:pt>
                    </c:strCache>
                  </c:strRef>
                </c:tx>
                <c:spPr>
                  <a:gradFill rotWithShape="1">
                    <a:gsLst>
                      <a:gs pos="0">
                        <a:schemeClr val="accent3">
                          <a:lumMod val="60000"/>
                          <a:tint val="96000"/>
                          <a:lumMod val="100000"/>
                        </a:schemeClr>
                      </a:gs>
                      <a:gs pos="78000">
                        <a:schemeClr val="accent3">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Comp'!$B$11:$E$11</c15:sqref>
                        </c15:formulaRef>
                      </c:ext>
                    </c:extLst>
                    <c:numCache>
                      <c:formatCode>General</c:formatCode>
                      <c:ptCount val="4"/>
                      <c:pt idx="0">
                        <c:v>16</c:v>
                      </c:pt>
                      <c:pt idx="1">
                        <c:v>16</c:v>
                      </c:pt>
                      <c:pt idx="2">
                        <c:v>16</c:v>
                      </c:pt>
                      <c:pt idx="3">
                        <c:v>23</c:v>
                      </c:pt>
                    </c:numCache>
                  </c:numRef>
                </c:val>
                <c:extLst xmlns:c15="http://schemas.microsoft.com/office/drawing/2012/chart">
                  <c:ext xmlns:c16="http://schemas.microsoft.com/office/drawing/2014/chart" uri="{C3380CC4-5D6E-409C-BE32-E72D297353CC}">
                    <c16:uniqueId val="{00000008-EF74-48B0-97DD-B85940674735}"/>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'17.18.19.20 Comp'!$A$12</c15:sqref>
                        </c15:formulaRef>
                      </c:ext>
                    </c:extLst>
                    <c:strCache>
                      <c:ptCount val="1"/>
                      <c:pt idx="0">
                        <c:v>Youth (18 - 24)</c:v>
                      </c:pt>
                    </c:strCache>
                  </c:strRef>
                </c:tx>
                <c:spPr>
                  <a:gradFill rotWithShape="1">
                    <a:gsLst>
                      <a:gs pos="0">
                        <a:schemeClr val="accent4">
                          <a:lumMod val="60000"/>
                          <a:tint val="96000"/>
                          <a:lumMod val="100000"/>
                        </a:schemeClr>
                      </a:gs>
                      <a:gs pos="78000">
                        <a:schemeClr val="accent4">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Comp'!$B$12:$E$12</c15:sqref>
                        </c15:formulaRef>
                      </c:ext>
                    </c:extLst>
                    <c:numCache>
                      <c:formatCode>General</c:formatCode>
                      <c:ptCount val="4"/>
                      <c:pt idx="0">
                        <c:v>117</c:v>
                      </c:pt>
                      <c:pt idx="1">
                        <c:v>82</c:v>
                      </c:pt>
                      <c:pt idx="2">
                        <c:v>101</c:v>
                      </c:pt>
                      <c:pt idx="3">
                        <c:v>95</c:v>
                      </c:pt>
                    </c:numCache>
                  </c:numRef>
                </c:val>
                <c:extLst xmlns:c15="http://schemas.microsoft.com/office/drawing/2012/chart">
                  <c:ext xmlns:c16="http://schemas.microsoft.com/office/drawing/2014/chart" uri="{C3380CC4-5D6E-409C-BE32-E72D297353CC}">
                    <c16:uniqueId val="{00000009-EF74-48B0-97DD-B85940674735}"/>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'17.18.19.20 Comp'!$A$13</c15:sqref>
                        </c15:formulaRef>
                      </c:ext>
                    </c:extLst>
                    <c:strCache>
                      <c:ptCount val="1"/>
                      <c:pt idx="0">
                        <c:v>Unsheltered</c:v>
                      </c:pt>
                    </c:strCache>
                  </c:strRef>
                </c:tx>
                <c:spPr>
                  <a:gradFill rotWithShape="1">
                    <a:gsLst>
                      <a:gs pos="0">
                        <a:schemeClr val="accent5">
                          <a:lumMod val="60000"/>
                          <a:tint val="96000"/>
                          <a:lumMod val="100000"/>
                        </a:schemeClr>
                      </a:gs>
                      <a:gs pos="78000">
                        <a:schemeClr val="accent5">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Comp'!$B$13:$E$13</c15:sqref>
                        </c15:formulaRef>
                      </c:ext>
                    </c:extLst>
                    <c:numCache>
                      <c:formatCode>General</c:formatCode>
                      <c:ptCount val="4"/>
                      <c:pt idx="0">
                        <c:v>64</c:v>
                      </c:pt>
                      <c:pt idx="1">
                        <c:v>23</c:v>
                      </c:pt>
                      <c:pt idx="2">
                        <c:v>28</c:v>
                      </c:pt>
                      <c:pt idx="3">
                        <c:v>41</c:v>
                      </c:pt>
                    </c:numCache>
                  </c:numRef>
                </c:val>
                <c:extLst xmlns:c15="http://schemas.microsoft.com/office/drawing/2012/chart">
                  <c:ext xmlns:c16="http://schemas.microsoft.com/office/drawing/2014/chart" uri="{C3380CC4-5D6E-409C-BE32-E72D297353CC}">
                    <c16:uniqueId val="{0000000A-EF74-48B0-97DD-B85940674735}"/>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'17.18.19.20 Comp'!$A$14</c15:sqref>
                        </c15:formulaRef>
                      </c:ext>
                    </c:extLst>
                    <c:strCache>
                      <c:ptCount val="1"/>
                      <c:pt idx="0">
                        <c:v>Sheltered</c:v>
                      </c:pt>
                    </c:strCache>
                  </c:strRef>
                </c:tx>
                <c:spPr>
                  <a:gradFill rotWithShape="1">
                    <a:gsLst>
                      <a:gs pos="0">
                        <a:schemeClr val="accent6">
                          <a:lumMod val="60000"/>
                          <a:tint val="96000"/>
                          <a:lumMod val="100000"/>
                        </a:schemeClr>
                      </a:gs>
                      <a:gs pos="78000">
                        <a:schemeClr val="accent6">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Comp'!$B$14:$E$14</c15:sqref>
                        </c15:formulaRef>
                      </c:ext>
                    </c:extLst>
                    <c:numCache>
                      <c:formatCode>General</c:formatCode>
                      <c:ptCount val="4"/>
                      <c:pt idx="0">
                        <c:v>53</c:v>
                      </c:pt>
                      <c:pt idx="1">
                        <c:v>59</c:v>
                      </c:pt>
                      <c:pt idx="2">
                        <c:v>73</c:v>
                      </c:pt>
                      <c:pt idx="3">
                        <c:v>54</c:v>
                      </c:pt>
                    </c:numCache>
                  </c:numRef>
                </c:val>
                <c:extLst xmlns:c15="http://schemas.microsoft.com/office/drawing/2012/chart">
                  <c:ext xmlns:c16="http://schemas.microsoft.com/office/drawing/2014/chart" uri="{C3380CC4-5D6E-409C-BE32-E72D297353CC}">
                    <c16:uniqueId val="{0000000B-EF74-48B0-97DD-B85940674735}"/>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'17.18.19.20 Comp'!$A$15</c15:sqref>
                        </c15:formulaRef>
                      </c:ext>
                    </c:extLst>
                    <c:strCache>
                      <c:ptCount val="1"/>
                      <c:pt idx="0">
                        <c:v>Chronic</c:v>
                      </c:pt>
                    </c:strCache>
                  </c:strRef>
                </c:tx>
                <c:spPr>
                  <a:gradFill rotWithShape="1">
                    <a:gsLst>
                      <a:gs pos="0">
                        <a:schemeClr val="accent1">
                          <a:lumMod val="80000"/>
                          <a:lumOff val="20000"/>
                          <a:tint val="96000"/>
                          <a:lumMod val="100000"/>
                        </a:schemeClr>
                      </a:gs>
                      <a:gs pos="78000">
                        <a:schemeClr val="accent1">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Comp'!$B$15:$E$15</c15:sqref>
                        </c15:formulaRef>
                      </c:ext>
                    </c:extLst>
                    <c:numCache>
                      <c:formatCode>General</c:formatCode>
                      <c:ptCount val="4"/>
                      <c:pt idx="0">
                        <c:v>252</c:v>
                      </c:pt>
                      <c:pt idx="1">
                        <c:v>164</c:v>
                      </c:pt>
                      <c:pt idx="2">
                        <c:v>215</c:v>
                      </c:pt>
                      <c:pt idx="3">
                        <c:v>239</c:v>
                      </c:pt>
                    </c:numCache>
                  </c:numRef>
                </c:val>
                <c:extLst xmlns:c15="http://schemas.microsoft.com/office/drawing/2012/chart">
                  <c:ext xmlns:c16="http://schemas.microsoft.com/office/drawing/2014/chart" uri="{C3380CC4-5D6E-409C-BE32-E72D297353CC}">
                    <c16:uniqueId val="{0000000C-EF74-48B0-97DD-B85940674735}"/>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'17.18.19.20 Comp'!$A$16</c15:sqref>
                        </c15:formulaRef>
                      </c:ext>
                    </c:extLst>
                    <c:strCache>
                      <c:ptCount val="1"/>
                      <c:pt idx="0">
                        <c:v>Unsheltered</c:v>
                      </c:pt>
                    </c:strCache>
                  </c:strRef>
                </c:tx>
                <c:spPr>
                  <a:gradFill rotWithShape="1">
                    <a:gsLst>
                      <a:gs pos="0">
                        <a:schemeClr val="accent2">
                          <a:lumMod val="80000"/>
                          <a:lumOff val="20000"/>
                          <a:tint val="96000"/>
                          <a:lumMod val="100000"/>
                        </a:schemeClr>
                      </a:gs>
                      <a:gs pos="78000">
                        <a:schemeClr val="accent2">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Comp'!$B$16:$E$16</c15:sqref>
                        </c15:formulaRef>
                      </c:ext>
                    </c:extLst>
                    <c:numCache>
                      <c:formatCode>General</c:formatCode>
                      <c:ptCount val="4"/>
                      <c:pt idx="0">
                        <c:v>234</c:v>
                      </c:pt>
                      <c:pt idx="1">
                        <c:v>142</c:v>
                      </c:pt>
                      <c:pt idx="2">
                        <c:v>198</c:v>
                      </c:pt>
                      <c:pt idx="3">
                        <c:v>218</c:v>
                      </c:pt>
                    </c:numCache>
                  </c:numRef>
                </c:val>
                <c:extLst xmlns:c15="http://schemas.microsoft.com/office/drawing/2012/chart">
                  <c:ext xmlns:c16="http://schemas.microsoft.com/office/drawing/2014/chart" uri="{C3380CC4-5D6E-409C-BE32-E72D297353CC}">
                    <c16:uniqueId val="{0000000D-EF74-48B0-97DD-B85940674735}"/>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'17.18.19.20 Comp'!$A$17</c15:sqref>
                        </c15:formulaRef>
                      </c:ext>
                    </c:extLst>
                    <c:strCache>
                      <c:ptCount val="1"/>
                      <c:pt idx="0">
                        <c:v>Sheltered</c:v>
                      </c:pt>
                    </c:strCache>
                  </c:strRef>
                </c:tx>
                <c:spPr>
                  <a:gradFill rotWithShape="1">
                    <a:gsLst>
                      <a:gs pos="0">
                        <a:schemeClr val="accent3">
                          <a:lumMod val="80000"/>
                          <a:lumOff val="20000"/>
                          <a:tint val="96000"/>
                          <a:lumMod val="100000"/>
                        </a:schemeClr>
                      </a:gs>
                      <a:gs pos="78000">
                        <a:schemeClr val="accent3">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Comp'!$B$17:$E$17</c15:sqref>
                        </c15:formulaRef>
                      </c:ext>
                    </c:extLst>
                    <c:numCache>
                      <c:formatCode>General</c:formatCode>
                      <c:ptCount val="4"/>
                      <c:pt idx="0">
                        <c:v>18</c:v>
                      </c:pt>
                      <c:pt idx="1">
                        <c:v>22</c:v>
                      </c:pt>
                      <c:pt idx="2">
                        <c:v>17</c:v>
                      </c:pt>
                      <c:pt idx="3">
                        <c:v>21</c:v>
                      </c:pt>
                    </c:numCache>
                  </c:numRef>
                </c:val>
                <c:extLst xmlns:c15="http://schemas.microsoft.com/office/drawing/2012/chart">
                  <c:ext xmlns:c16="http://schemas.microsoft.com/office/drawing/2014/chart" uri="{C3380CC4-5D6E-409C-BE32-E72D297353CC}">
                    <c16:uniqueId val="{0000000E-EF74-48B0-97DD-B85940674735}"/>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'17.18.19.20 Comp'!$A$18</c15:sqref>
                        </c15:formulaRef>
                      </c:ext>
                    </c:extLst>
                    <c:strCache>
                      <c:ptCount val="1"/>
                      <c:pt idx="0">
                        <c:v>Single Persons</c:v>
                      </c:pt>
                    </c:strCache>
                  </c:strRef>
                </c:tx>
                <c:spPr>
                  <a:gradFill rotWithShape="1">
                    <a:gsLst>
                      <a:gs pos="0">
                        <a:schemeClr val="accent4">
                          <a:lumMod val="80000"/>
                          <a:lumOff val="20000"/>
                          <a:tint val="96000"/>
                          <a:lumMod val="100000"/>
                        </a:schemeClr>
                      </a:gs>
                      <a:gs pos="78000">
                        <a:schemeClr val="accent4">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Comp'!$B$18:$E$18</c15:sqref>
                        </c15:formulaRef>
                      </c:ext>
                    </c:extLst>
                    <c:numCache>
                      <c:formatCode>General</c:formatCode>
                      <c:ptCount val="4"/>
                      <c:pt idx="0">
                        <c:v>1281</c:v>
                      </c:pt>
                      <c:pt idx="1">
                        <c:v>964</c:v>
                      </c:pt>
                      <c:pt idx="2">
                        <c:v>1133</c:v>
                      </c:pt>
                      <c:pt idx="3">
                        <c:v>1234</c:v>
                      </c:pt>
                    </c:numCache>
                  </c:numRef>
                </c:val>
                <c:extLst xmlns:c15="http://schemas.microsoft.com/office/drawing/2012/chart">
                  <c:ext xmlns:c16="http://schemas.microsoft.com/office/drawing/2014/chart" uri="{C3380CC4-5D6E-409C-BE32-E72D297353CC}">
                    <c16:uniqueId val="{0000000F-EF74-48B0-97DD-B85940674735}"/>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'17.18.19.20 Comp'!$A$19</c15:sqref>
                        </c15:formulaRef>
                      </c:ext>
                    </c:extLst>
                    <c:strCache>
                      <c:ptCount val="1"/>
                      <c:pt idx="0">
                        <c:v>Unsheltered</c:v>
                      </c:pt>
                    </c:strCache>
                  </c:strRef>
                </c:tx>
                <c:spPr>
                  <a:gradFill rotWithShape="1">
                    <a:gsLst>
                      <a:gs pos="0">
                        <a:schemeClr val="accent5">
                          <a:lumMod val="80000"/>
                          <a:lumOff val="20000"/>
                          <a:tint val="96000"/>
                          <a:lumMod val="100000"/>
                        </a:schemeClr>
                      </a:gs>
                      <a:gs pos="78000">
                        <a:schemeClr val="accent5">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Comp'!$B$19:$E$19</c15:sqref>
                        </c15:formulaRef>
                      </c:ext>
                    </c:extLst>
                    <c:numCache>
                      <c:formatCode>General</c:formatCode>
                      <c:ptCount val="4"/>
                      <c:pt idx="0">
                        <c:v>1055</c:v>
                      </c:pt>
                      <c:pt idx="1">
                        <c:v>768</c:v>
                      </c:pt>
                      <c:pt idx="2">
                        <c:v>923</c:v>
                      </c:pt>
                      <c:pt idx="3">
                        <c:v>1024</c:v>
                      </c:pt>
                    </c:numCache>
                  </c:numRef>
                </c:val>
                <c:extLst xmlns:c15="http://schemas.microsoft.com/office/drawing/2012/chart">
                  <c:ext xmlns:c16="http://schemas.microsoft.com/office/drawing/2014/chart" uri="{C3380CC4-5D6E-409C-BE32-E72D297353CC}">
                    <c16:uniqueId val="{00000010-EF74-48B0-97DD-B85940674735}"/>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'17.18.19.20 Comp'!$A$20</c15:sqref>
                        </c15:formulaRef>
                      </c:ext>
                    </c:extLst>
                    <c:strCache>
                      <c:ptCount val="1"/>
                      <c:pt idx="0">
                        <c:v>Sheltered</c:v>
                      </c:pt>
                    </c:strCache>
                  </c:strRef>
                </c:tx>
                <c:spPr>
                  <a:gradFill rotWithShape="1">
                    <a:gsLst>
                      <a:gs pos="0">
                        <a:schemeClr val="accent6">
                          <a:lumMod val="80000"/>
                          <a:lumOff val="20000"/>
                          <a:tint val="96000"/>
                          <a:lumMod val="100000"/>
                        </a:schemeClr>
                      </a:gs>
                      <a:gs pos="78000">
                        <a:schemeClr val="accent6">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Comp'!$B$20:$E$20</c15:sqref>
                        </c15:formulaRef>
                      </c:ext>
                    </c:extLst>
                    <c:numCache>
                      <c:formatCode>General</c:formatCode>
                      <c:ptCount val="4"/>
                      <c:pt idx="0">
                        <c:v>226</c:v>
                      </c:pt>
                      <c:pt idx="1">
                        <c:v>196</c:v>
                      </c:pt>
                      <c:pt idx="2">
                        <c:v>210</c:v>
                      </c:pt>
                      <c:pt idx="3">
                        <c:v>210</c:v>
                      </c:pt>
                    </c:numCache>
                  </c:numRef>
                </c:val>
                <c:extLst xmlns:c15="http://schemas.microsoft.com/office/drawing/2012/chart">
                  <c:ext xmlns:c16="http://schemas.microsoft.com/office/drawing/2014/chart" uri="{C3380CC4-5D6E-409C-BE32-E72D297353CC}">
                    <c16:uniqueId val="{00000011-EF74-48B0-97DD-B85940674735}"/>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'17.18.19.20 Comp'!$A$21</c15:sqref>
                        </c15:formulaRef>
                      </c:ext>
                    </c:extLst>
                    <c:strCache>
                      <c:ptCount val="1"/>
                      <c:pt idx="0">
                        <c:v>Families
Households</c:v>
                      </c:pt>
                    </c:strCache>
                  </c:strRef>
                </c:tx>
                <c:spPr>
                  <a:gradFill rotWithShape="1">
                    <a:gsLst>
                      <a:gs pos="0">
                        <a:schemeClr val="accent1">
                          <a:lumMod val="80000"/>
                          <a:tint val="96000"/>
                          <a:lumMod val="100000"/>
                        </a:schemeClr>
                      </a:gs>
                      <a:gs pos="78000">
                        <a:schemeClr val="accent1">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Comp'!$B$21:$E$21</c15:sqref>
                        </c15:formulaRef>
                      </c:ext>
                    </c:extLst>
                    <c:numCache>
                      <c:formatCode>General</c:formatCode>
                      <c:ptCount val="4"/>
                      <c:pt idx="0">
                        <c:v>101</c:v>
                      </c:pt>
                      <c:pt idx="1">
                        <c:v>108</c:v>
                      </c:pt>
                      <c:pt idx="2">
                        <c:v>86</c:v>
                      </c:pt>
                      <c:pt idx="3">
                        <c:v>81</c:v>
                      </c:pt>
                    </c:numCache>
                  </c:numRef>
                </c:val>
                <c:extLst xmlns:c15="http://schemas.microsoft.com/office/drawing/2012/chart">
                  <c:ext xmlns:c16="http://schemas.microsoft.com/office/drawing/2014/chart" uri="{C3380CC4-5D6E-409C-BE32-E72D297353CC}">
                    <c16:uniqueId val="{00000012-EF74-48B0-97DD-B85940674735}"/>
                  </c:ext>
                </c:extLst>
              </c15:ser>
            </c15:filteredBarSeries>
            <c15:filteredBarSeries>
              <c15:ser>
                <c:idx val="19"/>
                <c:order val="19"/>
                <c:tx>
                  <c:strRef>
                    <c:extLst xmlns:c15="http://schemas.microsoft.com/office/drawing/2012/chart">
                      <c:ext xmlns:c15="http://schemas.microsoft.com/office/drawing/2012/chart" uri="{02D57815-91ED-43cb-92C2-25804820EDAC}">
                        <c15:formulaRef>
                          <c15:sqref>'17.18.19.20 Comp'!$A$22</c15:sqref>
                        </c15:formulaRef>
                      </c:ext>
                    </c:extLst>
                    <c:strCache>
                      <c:ptCount val="1"/>
                      <c:pt idx="0">
                        <c:v>Unsheltered</c:v>
                      </c:pt>
                    </c:strCache>
                  </c:strRef>
                </c:tx>
                <c:spPr>
                  <a:gradFill rotWithShape="1">
                    <a:gsLst>
                      <a:gs pos="0">
                        <a:schemeClr val="accent2">
                          <a:lumMod val="80000"/>
                          <a:tint val="96000"/>
                          <a:lumMod val="100000"/>
                        </a:schemeClr>
                      </a:gs>
                      <a:gs pos="78000">
                        <a:schemeClr val="accent2">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Comp'!$B$22:$E$22</c15:sqref>
                        </c15:formulaRef>
                      </c:ext>
                    </c:extLst>
                    <c:numCache>
                      <c:formatCode>General</c:formatCode>
                      <c:ptCount val="4"/>
                      <c:pt idx="0">
                        <c:v>8</c:v>
                      </c:pt>
                      <c:pt idx="1">
                        <c:v>24</c:v>
                      </c:pt>
                      <c:pt idx="2">
                        <c:v>6</c:v>
                      </c:pt>
                      <c:pt idx="3">
                        <c:v>3</c:v>
                      </c:pt>
                    </c:numCache>
                  </c:numRef>
                </c:val>
                <c:extLst xmlns:c15="http://schemas.microsoft.com/office/drawing/2012/chart">
                  <c:ext xmlns:c16="http://schemas.microsoft.com/office/drawing/2014/chart" uri="{C3380CC4-5D6E-409C-BE32-E72D297353CC}">
                    <c16:uniqueId val="{00000013-EF74-48B0-97DD-B85940674735}"/>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'17.18.19.20 Comp'!$A$23</c15:sqref>
                        </c15:formulaRef>
                      </c:ext>
                    </c:extLst>
                    <c:strCache>
                      <c:ptCount val="1"/>
                      <c:pt idx="0">
                        <c:v>Sheltered</c:v>
                      </c:pt>
                    </c:strCache>
                  </c:strRef>
                </c:tx>
                <c:spPr>
                  <a:gradFill rotWithShape="1">
                    <a:gsLst>
                      <a:gs pos="0">
                        <a:schemeClr val="accent3">
                          <a:lumMod val="80000"/>
                          <a:tint val="96000"/>
                          <a:lumMod val="100000"/>
                        </a:schemeClr>
                      </a:gs>
                      <a:gs pos="78000">
                        <a:schemeClr val="accent3">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Comp'!$B$23:$E$23</c15:sqref>
                        </c15:formulaRef>
                      </c:ext>
                    </c:extLst>
                    <c:numCache>
                      <c:formatCode>General</c:formatCode>
                      <c:ptCount val="4"/>
                      <c:pt idx="0">
                        <c:v>93</c:v>
                      </c:pt>
                      <c:pt idx="1">
                        <c:v>84</c:v>
                      </c:pt>
                      <c:pt idx="2">
                        <c:v>80</c:v>
                      </c:pt>
                      <c:pt idx="3">
                        <c:v>78</c:v>
                      </c:pt>
                    </c:numCache>
                  </c:numRef>
                </c:val>
                <c:extLst xmlns:c15="http://schemas.microsoft.com/office/drawing/2012/chart">
                  <c:ext xmlns:c16="http://schemas.microsoft.com/office/drawing/2014/chart" uri="{C3380CC4-5D6E-409C-BE32-E72D297353CC}">
                    <c16:uniqueId val="{00000014-EF74-48B0-97DD-B85940674735}"/>
                  </c:ext>
                </c:extLst>
              </c15:ser>
            </c15:filteredBarSeries>
            <c15:filteredBarSeries>
              <c15:ser>
                <c:idx val="21"/>
                <c:order val="21"/>
                <c:tx>
                  <c:strRef>
                    <c:extLst xmlns:c15="http://schemas.microsoft.com/office/drawing/2012/chart">
                      <c:ext xmlns:c15="http://schemas.microsoft.com/office/drawing/2012/chart" uri="{02D57815-91ED-43cb-92C2-25804820EDAC}">
                        <c15:formulaRef>
                          <c15:sqref>'17.18.19.20 Comp'!$A$24</c15:sqref>
                        </c15:formulaRef>
                      </c:ext>
                    </c:extLst>
                    <c:strCache>
                      <c:ptCount val="1"/>
                      <c:pt idx="0">
                        <c:v>Families - Persons</c:v>
                      </c:pt>
                    </c:strCache>
                  </c:strRef>
                </c:tx>
                <c:spPr>
                  <a:gradFill rotWithShape="1">
                    <a:gsLst>
                      <a:gs pos="0">
                        <a:schemeClr val="accent4">
                          <a:lumMod val="80000"/>
                          <a:tint val="96000"/>
                          <a:lumMod val="100000"/>
                        </a:schemeClr>
                      </a:gs>
                      <a:gs pos="78000">
                        <a:schemeClr val="accent4">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Comp'!$B$24:$E$24</c15:sqref>
                        </c15:formulaRef>
                      </c:ext>
                    </c:extLst>
                    <c:numCache>
                      <c:formatCode>General</c:formatCode>
                      <c:ptCount val="4"/>
                      <c:pt idx="0">
                        <c:v>326</c:v>
                      </c:pt>
                      <c:pt idx="1">
                        <c:v>345</c:v>
                      </c:pt>
                      <c:pt idx="2">
                        <c:v>264</c:v>
                      </c:pt>
                      <c:pt idx="3">
                        <c:v>276</c:v>
                      </c:pt>
                    </c:numCache>
                  </c:numRef>
                </c:val>
                <c:extLst xmlns:c15="http://schemas.microsoft.com/office/drawing/2012/chart">
                  <c:ext xmlns:c16="http://schemas.microsoft.com/office/drawing/2014/chart" uri="{C3380CC4-5D6E-409C-BE32-E72D297353CC}">
                    <c16:uniqueId val="{00000015-EF74-48B0-97DD-B85940674735}"/>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'17.18.19.20 Comp'!$A$25</c15:sqref>
                        </c15:formulaRef>
                      </c:ext>
                    </c:extLst>
                    <c:strCache>
                      <c:ptCount val="1"/>
                      <c:pt idx="0">
                        <c:v>Unsheltered</c:v>
                      </c:pt>
                    </c:strCache>
                  </c:strRef>
                </c:tx>
                <c:spPr>
                  <a:gradFill rotWithShape="1">
                    <a:gsLst>
                      <a:gs pos="0">
                        <a:schemeClr val="accent5">
                          <a:lumMod val="80000"/>
                          <a:tint val="96000"/>
                          <a:lumMod val="100000"/>
                        </a:schemeClr>
                      </a:gs>
                      <a:gs pos="78000">
                        <a:schemeClr val="accent5">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Comp'!$B$25:$E$25</c15:sqref>
                        </c15:formulaRef>
                      </c:ext>
                    </c:extLst>
                    <c:numCache>
                      <c:formatCode>General</c:formatCode>
                      <c:ptCount val="4"/>
                      <c:pt idx="0">
                        <c:v>26</c:v>
                      </c:pt>
                      <c:pt idx="1">
                        <c:v>83</c:v>
                      </c:pt>
                      <c:pt idx="2">
                        <c:v>17</c:v>
                      </c:pt>
                      <c:pt idx="3">
                        <c:v>6</c:v>
                      </c:pt>
                    </c:numCache>
                  </c:numRef>
                </c:val>
                <c:extLst xmlns:c15="http://schemas.microsoft.com/office/drawing/2012/chart">
                  <c:ext xmlns:c16="http://schemas.microsoft.com/office/drawing/2014/chart" uri="{C3380CC4-5D6E-409C-BE32-E72D297353CC}">
                    <c16:uniqueId val="{00000016-EF74-48B0-97DD-B85940674735}"/>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'17.18.19.20 Comp'!$A$26</c15:sqref>
                        </c15:formulaRef>
                      </c:ext>
                    </c:extLst>
                    <c:strCache>
                      <c:ptCount val="1"/>
                      <c:pt idx="0">
                        <c:v>Sheltered</c:v>
                      </c:pt>
                    </c:strCache>
                  </c:strRef>
                </c:tx>
                <c:spPr>
                  <a:gradFill rotWithShape="1">
                    <a:gsLst>
                      <a:gs pos="0">
                        <a:schemeClr val="accent6">
                          <a:lumMod val="80000"/>
                          <a:tint val="96000"/>
                          <a:lumMod val="100000"/>
                        </a:schemeClr>
                      </a:gs>
                      <a:gs pos="78000">
                        <a:schemeClr val="accent6">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Comp'!$B$26:$E$26</c15:sqref>
                        </c15:formulaRef>
                      </c:ext>
                    </c:extLst>
                    <c:numCache>
                      <c:formatCode>General</c:formatCode>
                      <c:ptCount val="4"/>
                      <c:pt idx="0">
                        <c:v>300</c:v>
                      </c:pt>
                      <c:pt idx="1">
                        <c:v>262</c:v>
                      </c:pt>
                      <c:pt idx="2">
                        <c:v>247</c:v>
                      </c:pt>
                      <c:pt idx="3">
                        <c:v>270</c:v>
                      </c:pt>
                    </c:numCache>
                  </c:numRef>
                </c:val>
                <c:extLst xmlns:c15="http://schemas.microsoft.com/office/drawing/2012/chart">
                  <c:ext xmlns:c16="http://schemas.microsoft.com/office/drawing/2014/chart" uri="{C3380CC4-5D6E-409C-BE32-E72D297353CC}">
                    <c16:uniqueId val="{00000017-EF74-48B0-97DD-B85940674735}"/>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'17.18.19.20 Comp'!$A$27</c15:sqref>
                        </c15:formulaRef>
                      </c:ext>
                    </c:extLst>
                    <c:strCache>
                      <c:ptCount val="1"/>
                      <c:pt idx="0">
                        <c:v>Observation</c:v>
                      </c:pt>
                    </c:strCache>
                  </c:strRef>
                </c:tx>
                <c:spPr>
                  <a:gradFill rotWithShape="1">
                    <a:gsLst>
                      <a:gs pos="0">
                        <a:schemeClr val="accent1">
                          <a:lumMod val="60000"/>
                          <a:lumOff val="40000"/>
                          <a:tint val="96000"/>
                          <a:lumMod val="100000"/>
                        </a:schemeClr>
                      </a:gs>
                      <a:gs pos="78000">
                        <a:schemeClr val="accent1">
                          <a:lumMod val="60000"/>
                          <a:lumOff val="4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Comp'!$B$27:$E$27</c15:sqref>
                        </c15:formulaRef>
                      </c:ext>
                    </c:extLst>
                    <c:numCache>
                      <c:formatCode>General</c:formatCode>
                      <c:ptCount val="4"/>
                      <c:pt idx="0">
                        <c:v>110</c:v>
                      </c:pt>
                      <c:pt idx="2">
                        <c:v>204</c:v>
                      </c:pt>
                      <c:pt idx="3">
                        <c:v>181</c:v>
                      </c:pt>
                    </c:numCache>
                  </c:numRef>
                </c:val>
                <c:extLst xmlns:c15="http://schemas.microsoft.com/office/drawing/2012/chart">
                  <c:ext xmlns:c16="http://schemas.microsoft.com/office/drawing/2014/chart" uri="{C3380CC4-5D6E-409C-BE32-E72D297353CC}">
                    <c16:uniqueId val="{00000018-EF74-48B0-97DD-B85940674735}"/>
                  </c:ext>
                </c:extLst>
              </c15:ser>
            </c15:filteredBarSeries>
          </c:ext>
        </c:extLst>
      </c:barChart>
      <c:lineChart>
        <c:grouping val="standard"/>
        <c:varyColors val="0"/>
        <c:ser>
          <c:idx val="0"/>
          <c:order val="0"/>
          <c:tx>
            <c:strRef>
              <c:f>'17.18.19.20 Comp'!$A$3</c:f>
              <c:strCache>
                <c:ptCount val="1"/>
                <c:pt idx="0">
                  <c:v>All Populations</c:v>
                </c:pt>
              </c:strCache>
              <c:extLst xmlns:c15="http://schemas.microsoft.com/office/drawing/2012/chart"/>
            </c:strRef>
          </c:tx>
          <c:spPr>
            <a:ln w="34925" cap="rnd">
              <a:solidFill>
                <a:schemeClr val="accent1"/>
              </a:solidFill>
              <a:round/>
            </a:ln>
            <a:effectLst>
              <a:outerShdw blurRad="50800" dist="381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Comp'!$B$3:$E$3</c:f>
              <c:numCache>
                <c:formatCode>General</c:formatCode>
                <c:ptCount val="4"/>
                <c:pt idx="0">
                  <c:v>1607</c:v>
                </c:pt>
                <c:pt idx="1">
                  <c:v>1309</c:v>
                </c:pt>
                <c:pt idx="2">
                  <c:v>1397</c:v>
                </c:pt>
                <c:pt idx="3">
                  <c:v>1510</c:v>
                </c:pt>
              </c:numCache>
              <c:extLst xmlns:c15="http://schemas.microsoft.com/office/drawing/2012/chart"/>
            </c:numRef>
          </c:val>
          <c:smooth val="0"/>
          <c:extLst>
            <c:ext xmlns:c16="http://schemas.microsoft.com/office/drawing/2014/chart" uri="{C3380CC4-5D6E-409C-BE32-E72D297353CC}">
              <c16:uniqueId val="{00000002-EF74-48B0-97DD-B85940674735}"/>
            </c:ext>
          </c:extLst>
        </c:ser>
        <c:dLbls>
          <c:showLegendKey val="0"/>
          <c:showVal val="0"/>
          <c:showCatName val="0"/>
          <c:showSerName val="0"/>
          <c:showPercent val="0"/>
          <c:showBubbleSize val="0"/>
        </c:dLbls>
        <c:marker val="1"/>
        <c:smooth val="0"/>
        <c:axId val="733671440"/>
        <c:axId val="733672752"/>
      </c:lineChart>
      <c:catAx>
        <c:axId val="7336714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672752"/>
        <c:crosses val="autoZero"/>
        <c:auto val="1"/>
        <c:lblAlgn val="ctr"/>
        <c:lblOffset val="100"/>
        <c:noMultiLvlLbl val="0"/>
      </c:catAx>
      <c:valAx>
        <c:axId val="733672752"/>
        <c:scaling>
          <c:orientation val="minMax"/>
        </c:scaling>
        <c:delete val="1"/>
        <c:axPos val="l"/>
        <c:numFmt formatCode="General" sourceLinked="1"/>
        <c:majorTickMark val="none"/>
        <c:minorTickMark val="none"/>
        <c:tickLblPos val="nextTo"/>
        <c:crossAx val="733671440"/>
        <c:crosses val="autoZero"/>
        <c:crossBetween val="between"/>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2016142907427045"/>
          <c:y val="7.5526664679053307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Vets!$B$1</c:f>
              <c:strCache>
                <c:ptCount val="1"/>
                <c:pt idx="0">
                  <c:v>Veteran</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17E3-4307-BFA9-555ABECF280A}"/>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17E3-4307-BFA9-555ABECF280A}"/>
              </c:ext>
            </c:extLst>
          </c:dPt>
          <c:dLbls>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Vets!$A$2:$A$3</c:f>
              <c:strCache>
                <c:ptCount val="2"/>
                <c:pt idx="0">
                  <c:v>Yes</c:v>
                </c:pt>
                <c:pt idx="1">
                  <c:v>No</c:v>
                </c:pt>
              </c:strCache>
            </c:strRef>
          </c:cat>
          <c:val>
            <c:numRef>
              <c:f>Vets!$B$2:$B$3</c:f>
              <c:numCache>
                <c:formatCode>General</c:formatCode>
                <c:ptCount val="2"/>
                <c:pt idx="0">
                  <c:v>65</c:v>
                </c:pt>
                <c:pt idx="1">
                  <c:v>744</c:v>
                </c:pt>
              </c:numCache>
            </c:numRef>
          </c:val>
          <c:extLst>
            <c:ext xmlns:c16="http://schemas.microsoft.com/office/drawing/2014/chart" uri="{C3380CC4-5D6E-409C-BE32-E72D297353CC}">
              <c16:uniqueId val="{00000004-17E3-4307-BFA9-555ABECF280A}"/>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'Health Conditions'!$B$10</c:f>
              <c:strCache>
                <c:ptCount val="1"/>
                <c:pt idx="0">
                  <c:v>Health Condition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48F-4DAD-A69C-187B2F21626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48F-4DAD-A69C-187B2F21626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48F-4DAD-A69C-187B2F21626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48F-4DAD-A69C-187B2F21626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'Health Conditions'!$A$11:$A$14</c:f>
              <c:strCache>
                <c:ptCount val="4"/>
                <c:pt idx="0">
                  <c:v>Mental Illness</c:v>
                </c:pt>
                <c:pt idx="1">
                  <c:v>Chronic Health Condition</c:v>
                </c:pt>
                <c:pt idx="2">
                  <c:v>Developmental Disability</c:v>
                </c:pt>
                <c:pt idx="3">
                  <c:v>HIV/AIDS</c:v>
                </c:pt>
              </c:strCache>
            </c:strRef>
          </c:cat>
          <c:val>
            <c:numRef>
              <c:f>'Health Conditions'!$B$11:$B$14</c:f>
              <c:numCache>
                <c:formatCode>General</c:formatCode>
                <c:ptCount val="4"/>
                <c:pt idx="0">
                  <c:v>185</c:v>
                </c:pt>
                <c:pt idx="1">
                  <c:v>188</c:v>
                </c:pt>
                <c:pt idx="2">
                  <c:v>37</c:v>
                </c:pt>
                <c:pt idx="3">
                  <c:v>18</c:v>
                </c:pt>
              </c:numCache>
            </c:numRef>
          </c:val>
          <c:extLst>
            <c:ext xmlns:c16="http://schemas.microsoft.com/office/drawing/2014/chart" uri="{C3380CC4-5D6E-409C-BE32-E72D297353CC}">
              <c16:uniqueId val="{00000008-B48F-4DAD-A69C-187B2F21626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0.20115720831808814"/>
          <c:y val="0.75498486305117829"/>
          <c:w val="0.30885060038299067"/>
          <c:h val="0.2450017371067938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'Health Conditions'!$B$15</c:f>
              <c:strCache>
                <c:ptCount val="1"/>
                <c:pt idx="0">
                  <c:v>Health Condition</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41C8-4CF1-A877-62BF09F1CFB9}"/>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41C8-4CF1-A877-62BF09F1CFB9}"/>
              </c:ext>
            </c:extLst>
          </c:dPt>
          <c:dPt>
            <c:idx val="2"/>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5-41C8-4CF1-A877-62BF09F1CFB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'Health Conditions'!$A$16:$A$18</c:f>
              <c:strCache>
                <c:ptCount val="3"/>
                <c:pt idx="0">
                  <c:v>Substance Use Disorder</c:v>
                </c:pt>
                <c:pt idx="1">
                  <c:v>Domestic Violence </c:v>
                </c:pt>
                <c:pt idx="2">
                  <c:v>Alcohol</c:v>
                </c:pt>
              </c:strCache>
            </c:strRef>
          </c:cat>
          <c:val>
            <c:numRef>
              <c:f>'Health Conditions'!$B$16:$B$18</c:f>
              <c:numCache>
                <c:formatCode>General</c:formatCode>
                <c:ptCount val="3"/>
                <c:pt idx="0">
                  <c:v>175</c:v>
                </c:pt>
                <c:pt idx="1">
                  <c:v>47</c:v>
                </c:pt>
                <c:pt idx="2">
                  <c:v>307</c:v>
                </c:pt>
              </c:numCache>
            </c:numRef>
          </c:val>
          <c:extLst>
            <c:ext xmlns:c16="http://schemas.microsoft.com/office/drawing/2014/chart" uri="{C3380CC4-5D6E-409C-BE32-E72D297353CC}">
              <c16:uniqueId val="{00000006-41C8-4CF1-A877-62BF09F1CFB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9108085964502222"/>
          <c:y val="7.4498736273080027E-2"/>
          <c:w val="0.28655051645340479"/>
          <c:h val="0.2445497969802115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r>
              <a:rPr lang="en-US" dirty="0"/>
              <a:t>Chronic Homeless </a:t>
            </a:r>
          </a:p>
        </c:rich>
      </c:tx>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Chronic!$B$6</c:f>
              <c:strCache>
                <c:ptCount val="1"/>
                <c:pt idx="0">
                  <c:v>Chronic</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C0CD-4980-9C93-6067329AB02D}"/>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C0CD-4980-9C93-6067329AB02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Chronic!$C$5:$D$5</c:f>
              <c:strCache>
                <c:ptCount val="2"/>
                <c:pt idx="0">
                  <c:v>1 Time</c:v>
                </c:pt>
                <c:pt idx="1">
                  <c:v>4+ Time</c:v>
                </c:pt>
              </c:strCache>
            </c:strRef>
          </c:cat>
          <c:val>
            <c:numRef>
              <c:f>Chronic!$C$6:$D$6</c:f>
              <c:numCache>
                <c:formatCode>General</c:formatCode>
                <c:ptCount val="2"/>
                <c:pt idx="0">
                  <c:v>134</c:v>
                </c:pt>
                <c:pt idx="1">
                  <c:v>86</c:v>
                </c:pt>
              </c:numCache>
            </c:numRef>
          </c:val>
          <c:extLst>
            <c:ext xmlns:c16="http://schemas.microsoft.com/office/drawing/2014/chart" uri="{C3380CC4-5D6E-409C-BE32-E72D297353CC}">
              <c16:uniqueId val="{00000004-C0CD-4980-9C93-6067329AB02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4725082291830758"/>
          <c:y val="0.44518264933253648"/>
          <c:w val="0.13889491197541273"/>
          <c:h val="0.16115831863910482"/>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074394085798081"/>
          <c:y val="8.498918146863257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'1x Homeless'!$B$1</c:f>
              <c:strCache>
                <c:ptCount val="1"/>
                <c:pt idx="0">
                  <c:v>Times Homeless - Past 3 Years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3E7-4512-8772-9EF3734829F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3E7-4512-8772-9EF3734829F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3E7-4512-8772-9EF3734829F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3E7-4512-8772-9EF3734829FD}"/>
              </c:ext>
            </c:extLst>
          </c:dPt>
          <c:dLbls>
            <c:dLbl>
              <c:idx val="2"/>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8A27AC18-9B67-438D-B1C1-C4402BECB902}" type="VALUE">
                      <a:rPr lang="en-US" sz="1400" baseline="0"/>
                      <a:pPr>
                        <a:defRPr sz="1400" b="0" i="0" u="none" strike="noStrike" kern="1200" baseline="0">
                          <a:solidFill>
                            <a:schemeClr val="tx1">
                              <a:lumMod val="75000"/>
                              <a:lumOff val="25000"/>
                            </a:schemeClr>
                          </a:solidFill>
                          <a:latin typeface="+mn-lt"/>
                          <a:ea typeface="+mn-ea"/>
                          <a:cs typeface="+mn-cs"/>
                        </a:defRPr>
                      </a:pPr>
                      <a:t>[VALUE]</a:t>
                    </a:fld>
                    <a:r>
                      <a:rPr lang="en-US" sz="1400" baseline="0" dirty="0"/>
                      <a:t>, </a:t>
                    </a:r>
                    <a:fld id="{1AECBA0E-6091-404C-83EB-F50B52A0AE15}" type="PERCENTAGE">
                      <a:rPr lang="en-US" sz="1400" baseline="0"/>
                      <a:pPr>
                        <a:defRPr sz="1400" b="0" i="0" u="none" strike="noStrike" kern="1200" baseline="0">
                          <a:solidFill>
                            <a:schemeClr val="tx1">
                              <a:lumMod val="75000"/>
                              <a:lumOff val="25000"/>
                            </a:schemeClr>
                          </a:solidFill>
                          <a:latin typeface="+mn-lt"/>
                          <a:ea typeface="+mn-ea"/>
                          <a:cs typeface="+mn-cs"/>
                        </a:defRPr>
                      </a:pPr>
                      <a:t>[PERCENTAGE]</a:t>
                    </a:fld>
                    <a:endParaRPr lang="en-US" sz="1400" baseline="0" dirty="0"/>
                  </a:p>
                </c:rich>
              </c:tx>
              <c:spPr>
                <a:noFill/>
                <a:ln>
                  <a:noFill/>
                </a:ln>
                <a:effectLst/>
              </c:spPr>
              <c:dLblPos val="bestFit"/>
              <c:showLegendKey val="0"/>
              <c:showVal val="1"/>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E3E7-4512-8772-9EF3734829FD}"/>
                </c:ext>
              </c:extLst>
            </c:dLbl>
            <c:dLbl>
              <c:idx val="3"/>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FEA290DC-8022-4724-83CF-DD6940DCD3B2}" type="VALUE">
                      <a:rPr lang="en-US" sz="1400" baseline="0"/>
                      <a:pPr>
                        <a:defRPr sz="1400" b="0" i="0" u="none" strike="noStrike" kern="1200" baseline="0">
                          <a:solidFill>
                            <a:schemeClr val="tx1">
                              <a:lumMod val="75000"/>
                              <a:lumOff val="25000"/>
                            </a:schemeClr>
                          </a:solidFill>
                          <a:latin typeface="+mn-lt"/>
                          <a:ea typeface="+mn-ea"/>
                          <a:cs typeface="+mn-cs"/>
                        </a:defRPr>
                      </a:pPr>
                      <a:t>[VALUE]</a:t>
                    </a:fld>
                    <a:r>
                      <a:rPr lang="en-US" sz="1400" baseline="0" dirty="0"/>
                      <a:t>, </a:t>
                    </a:r>
                    <a:fld id="{8262F804-DB57-4224-AF09-3EA37CAAF4D2}" type="PERCENTAGE">
                      <a:rPr lang="en-US" sz="1400" baseline="0"/>
                      <a:pPr>
                        <a:defRPr sz="1400" b="0" i="0" u="none" strike="noStrike" kern="1200" baseline="0">
                          <a:solidFill>
                            <a:schemeClr val="tx1">
                              <a:lumMod val="75000"/>
                              <a:lumOff val="25000"/>
                            </a:schemeClr>
                          </a:solidFill>
                          <a:latin typeface="+mn-lt"/>
                          <a:ea typeface="+mn-ea"/>
                          <a:cs typeface="+mn-cs"/>
                        </a:defRPr>
                      </a:pPr>
                      <a:t>[PERCENTAGE]</a:t>
                    </a:fld>
                    <a:endParaRPr lang="en-US" sz="1400" baseline="0" dirty="0"/>
                  </a:p>
                </c:rich>
              </c:tx>
              <c:spPr>
                <a:noFill/>
                <a:ln>
                  <a:noFill/>
                </a:ln>
                <a:effectLst/>
              </c:spPr>
              <c:dLblPos val="bestFit"/>
              <c:showLegendKey val="0"/>
              <c:showVal val="1"/>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E3E7-4512-8772-9EF3734829F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'1x Homeless'!$A$2:$A$5</c:f>
              <c:strCache>
                <c:ptCount val="4"/>
                <c:pt idx="0">
                  <c:v>1 Time</c:v>
                </c:pt>
                <c:pt idx="1">
                  <c:v>2 Times</c:v>
                </c:pt>
                <c:pt idx="2">
                  <c:v>3 Times</c:v>
                </c:pt>
                <c:pt idx="3">
                  <c:v>4+ Times</c:v>
                </c:pt>
              </c:strCache>
            </c:strRef>
          </c:cat>
          <c:val>
            <c:numRef>
              <c:f>'1x Homeless'!$B$2:$B$5</c:f>
              <c:numCache>
                <c:formatCode>General</c:formatCode>
                <c:ptCount val="4"/>
                <c:pt idx="0">
                  <c:v>410</c:v>
                </c:pt>
                <c:pt idx="1">
                  <c:v>169</c:v>
                </c:pt>
                <c:pt idx="2">
                  <c:v>62</c:v>
                </c:pt>
                <c:pt idx="3">
                  <c:v>178</c:v>
                </c:pt>
              </c:numCache>
            </c:numRef>
          </c:val>
          <c:extLst>
            <c:ext xmlns:c16="http://schemas.microsoft.com/office/drawing/2014/chart" uri="{C3380CC4-5D6E-409C-BE32-E72D297353CC}">
              <c16:uniqueId val="{00000008-E3E7-4512-8772-9EF3734829F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6913816942906943"/>
          <c:y val="0.37547493289399647"/>
          <c:w val="0.1589087666310017"/>
          <c:h val="0.2298010522452861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Point in Time Count</a:t>
            </a:r>
          </a:p>
          <a:p>
            <a:pPr>
              <a:defRPr/>
            </a:pPr>
            <a:r>
              <a:rPr lang="en-US"/>
              <a:t>Household Type</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5"/>
          <c:order val="15"/>
          <c:tx>
            <c:strRef>
              <c:f>'17.18.19.20 Comp'!$A$18</c:f>
              <c:strCache>
                <c:ptCount val="1"/>
                <c:pt idx="0">
                  <c:v>Single Persons</c:v>
                </c:pt>
              </c:strCache>
              <c:extLst xmlns:c15="http://schemas.microsoft.com/office/drawing/2012/chart"/>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Comp'!$B$18:$E$18</c:f>
              <c:numCache>
                <c:formatCode>General</c:formatCode>
                <c:ptCount val="4"/>
                <c:pt idx="0">
                  <c:v>1281</c:v>
                </c:pt>
                <c:pt idx="1">
                  <c:v>964</c:v>
                </c:pt>
                <c:pt idx="2">
                  <c:v>1133</c:v>
                </c:pt>
                <c:pt idx="3">
                  <c:v>1234</c:v>
                </c:pt>
              </c:numCache>
              <c:extLst xmlns:c15="http://schemas.microsoft.com/office/drawing/2012/chart"/>
            </c:numRef>
          </c:val>
          <c:extLst>
            <c:ext xmlns:c16="http://schemas.microsoft.com/office/drawing/2014/chart" uri="{C3380CC4-5D6E-409C-BE32-E72D297353CC}">
              <c16:uniqueId val="{00000000-CD47-4DB9-B0D2-DF03AFC8D5FE}"/>
            </c:ext>
          </c:extLst>
        </c:ser>
        <c:ser>
          <c:idx val="21"/>
          <c:order val="21"/>
          <c:tx>
            <c:strRef>
              <c:f>'17.18.19.20 Comp'!$A$24</c:f>
              <c:strCache>
                <c:ptCount val="1"/>
                <c:pt idx="0">
                  <c:v>Families - Persons</c:v>
                </c:pt>
              </c:strCache>
              <c:extLst xmlns:c15="http://schemas.microsoft.com/office/drawing/2012/chart"/>
            </c:strRef>
          </c:tx>
          <c:spPr>
            <a:solidFill>
              <a:schemeClr val="accent2">
                <a:tint val="5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Comp'!$B$24:$E$24</c:f>
              <c:numCache>
                <c:formatCode>General</c:formatCode>
                <c:ptCount val="4"/>
                <c:pt idx="0">
                  <c:v>326</c:v>
                </c:pt>
                <c:pt idx="1">
                  <c:v>345</c:v>
                </c:pt>
                <c:pt idx="2">
                  <c:v>264</c:v>
                </c:pt>
                <c:pt idx="3">
                  <c:v>276</c:v>
                </c:pt>
              </c:numCache>
              <c:extLst xmlns:c15="http://schemas.microsoft.com/office/drawing/2012/chart"/>
            </c:numRef>
          </c:val>
          <c:extLst>
            <c:ext xmlns:c16="http://schemas.microsoft.com/office/drawing/2014/chart" uri="{C3380CC4-5D6E-409C-BE32-E72D297353CC}">
              <c16:uniqueId val="{00000001-CD47-4DB9-B0D2-DF03AFC8D5FE}"/>
            </c:ext>
          </c:extLst>
        </c:ser>
        <c:dLbls>
          <c:showLegendKey val="0"/>
          <c:showVal val="0"/>
          <c:showCatName val="0"/>
          <c:showSerName val="0"/>
          <c:showPercent val="0"/>
          <c:showBubbleSize val="0"/>
        </c:dLbls>
        <c:gapWidth val="100"/>
        <c:overlap val="100"/>
        <c:axId val="733671440"/>
        <c:axId val="733672752"/>
        <c:extLst>
          <c:ext xmlns:c15="http://schemas.microsoft.com/office/drawing/2012/chart" uri="{02D57815-91ED-43cb-92C2-25804820EDAC}">
            <c15:filteredBarSeries>
              <c15:ser>
                <c:idx val="1"/>
                <c:order val="1"/>
                <c:tx>
                  <c:strRef>
                    <c:extLst>
                      <c:ext uri="{02D57815-91ED-43cb-92C2-25804820EDAC}">
                        <c15:formulaRef>
                          <c15:sqref>'17.18.19.20 Comp'!$A$4</c15:sqref>
                        </c15:formulaRef>
                      </c:ext>
                    </c:extLst>
                    <c:strCache>
                      <c:ptCount val="1"/>
                      <c:pt idx="0">
                        <c:v>Unsheltered</c:v>
                      </c:pt>
                    </c:strCache>
                  </c:strRef>
                </c:tx>
                <c:spPr>
                  <a:solidFill>
                    <a:schemeClr val="accent2">
                      <a:shade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c:ext uri="{02D57815-91ED-43cb-92C2-25804820EDAC}">
                        <c15:formulaRef>
                          <c15:sqref>'17.18.19.20 Comp'!$B$4:$E$4</c15:sqref>
                        </c15:formulaRef>
                      </c:ext>
                    </c:extLst>
                    <c:numCache>
                      <c:formatCode>General</c:formatCode>
                      <c:ptCount val="4"/>
                      <c:pt idx="0">
                        <c:v>1081</c:v>
                      </c:pt>
                      <c:pt idx="1">
                        <c:v>851</c:v>
                      </c:pt>
                      <c:pt idx="2">
                        <c:v>940</c:v>
                      </c:pt>
                      <c:pt idx="3">
                        <c:v>1030</c:v>
                      </c:pt>
                    </c:numCache>
                  </c:numRef>
                </c:val>
                <c:extLst>
                  <c:ext xmlns:c16="http://schemas.microsoft.com/office/drawing/2014/chart" uri="{C3380CC4-5D6E-409C-BE32-E72D297353CC}">
                    <c16:uniqueId val="{00000003-CD47-4DB9-B0D2-DF03AFC8D5F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'17.18.19.20 Comp'!$A$5</c15:sqref>
                        </c15:formulaRef>
                      </c:ext>
                    </c:extLst>
                    <c:strCache>
                      <c:ptCount val="1"/>
                      <c:pt idx="0">
                        <c:v>Sheltered</c:v>
                      </c:pt>
                    </c:strCache>
                  </c:strRef>
                </c:tx>
                <c:spPr>
                  <a:solidFill>
                    <a:schemeClr val="accent2">
                      <a:shade val="4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Comp'!$B$5:$E$5</c15:sqref>
                        </c15:formulaRef>
                      </c:ext>
                    </c:extLst>
                    <c:numCache>
                      <c:formatCode>General</c:formatCode>
                      <c:ptCount val="4"/>
                      <c:pt idx="0">
                        <c:v>526</c:v>
                      </c:pt>
                      <c:pt idx="1">
                        <c:v>458</c:v>
                      </c:pt>
                      <c:pt idx="2">
                        <c:v>457</c:v>
                      </c:pt>
                      <c:pt idx="3">
                        <c:v>480</c:v>
                      </c:pt>
                    </c:numCache>
                  </c:numRef>
                </c:val>
                <c:extLst xmlns:c15="http://schemas.microsoft.com/office/drawing/2012/chart">
                  <c:ext xmlns:c16="http://schemas.microsoft.com/office/drawing/2014/chart" uri="{C3380CC4-5D6E-409C-BE32-E72D297353CC}">
                    <c16:uniqueId val="{00000004-CD47-4DB9-B0D2-DF03AFC8D5F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'17.18.19.20 Comp'!$A$6</c15:sqref>
                        </c15:formulaRef>
                      </c:ext>
                    </c:extLst>
                    <c:strCache>
                      <c:ptCount val="1"/>
                      <c:pt idx="0">
                        <c:v>Veterans</c:v>
                      </c:pt>
                    </c:strCache>
                  </c:strRef>
                </c:tx>
                <c:spPr>
                  <a:solidFill>
                    <a:schemeClr val="accent2">
                      <a:shade val="51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Comp'!$B$6:$E$6</c15:sqref>
                        </c15:formulaRef>
                      </c:ext>
                    </c:extLst>
                    <c:numCache>
                      <c:formatCode>General</c:formatCode>
                      <c:ptCount val="4"/>
                      <c:pt idx="0">
                        <c:v>65</c:v>
                      </c:pt>
                      <c:pt idx="1">
                        <c:v>130</c:v>
                      </c:pt>
                      <c:pt idx="2">
                        <c:v>119</c:v>
                      </c:pt>
                      <c:pt idx="3">
                        <c:v>99</c:v>
                      </c:pt>
                    </c:numCache>
                  </c:numRef>
                </c:val>
                <c:extLst xmlns:c15="http://schemas.microsoft.com/office/drawing/2012/chart">
                  <c:ext xmlns:c16="http://schemas.microsoft.com/office/drawing/2014/chart" uri="{C3380CC4-5D6E-409C-BE32-E72D297353CC}">
                    <c16:uniqueId val="{00000005-CD47-4DB9-B0D2-DF03AFC8D5F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'17.18.19.20 Comp'!$A$7</c15:sqref>
                        </c15:formulaRef>
                      </c:ext>
                    </c:extLst>
                    <c:strCache>
                      <c:ptCount val="1"/>
                      <c:pt idx="0">
                        <c:v>Unsheltered</c:v>
                      </c:pt>
                    </c:strCache>
                  </c:strRef>
                </c:tx>
                <c:spPr>
                  <a:solidFill>
                    <a:schemeClr val="accent2">
                      <a:shade val="5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Comp'!$B$7:$E$7</c15:sqref>
                        </c15:formulaRef>
                      </c:ext>
                    </c:extLst>
                    <c:numCache>
                      <c:formatCode>General</c:formatCode>
                      <c:ptCount val="4"/>
                      <c:pt idx="0">
                        <c:v>26</c:v>
                      </c:pt>
                      <c:pt idx="1">
                        <c:v>83</c:v>
                      </c:pt>
                      <c:pt idx="2">
                        <c:v>82</c:v>
                      </c:pt>
                      <c:pt idx="3">
                        <c:v>64</c:v>
                      </c:pt>
                    </c:numCache>
                  </c:numRef>
                </c:val>
                <c:extLst xmlns:c15="http://schemas.microsoft.com/office/drawing/2012/chart">
                  <c:ext xmlns:c16="http://schemas.microsoft.com/office/drawing/2014/chart" uri="{C3380CC4-5D6E-409C-BE32-E72D297353CC}">
                    <c16:uniqueId val="{00000006-CD47-4DB9-B0D2-DF03AFC8D5FE}"/>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'17.18.19.20 Comp'!$A$8</c15:sqref>
                        </c15:formulaRef>
                      </c:ext>
                    </c:extLst>
                    <c:strCache>
                      <c:ptCount val="1"/>
                      <c:pt idx="0">
                        <c:v>Sheltered</c:v>
                      </c:pt>
                    </c:strCache>
                  </c:strRef>
                </c:tx>
                <c:spPr>
                  <a:solidFill>
                    <a:schemeClr val="accent2">
                      <a:shade val="6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Comp'!$B$8:$E$8</c15:sqref>
                        </c15:formulaRef>
                      </c:ext>
                    </c:extLst>
                    <c:numCache>
                      <c:formatCode>General</c:formatCode>
                      <c:ptCount val="4"/>
                      <c:pt idx="0">
                        <c:v>39</c:v>
                      </c:pt>
                      <c:pt idx="1">
                        <c:v>47</c:v>
                      </c:pt>
                      <c:pt idx="2">
                        <c:v>37</c:v>
                      </c:pt>
                      <c:pt idx="3">
                        <c:v>35</c:v>
                      </c:pt>
                    </c:numCache>
                  </c:numRef>
                </c:val>
                <c:extLst xmlns:c15="http://schemas.microsoft.com/office/drawing/2012/chart">
                  <c:ext xmlns:c16="http://schemas.microsoft.com/office/drawing/2014/chart" uri="{C3380CC4-5D6E-409C-BE32-E72D297353CC}">
                    <c16:uniqueId val="{00000007-CD47-4DB9-B0D2-DF03AFC8D5FE}"/>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'17.18.19.20 Comp'!$A$9</c15:sqref>
                        </c15:formulaRef>
                      </c:ext>
                    </c:extLst>
                    <c:strCache>
                      <c:ptCount val="1"/>
                      <c:pt idx="0">
                        <c:v>Seniors (62+)</c:v>
                      </c:pt>
                    </c:strCache>
                  </c:strRef>
                </c:tx>
                <c:spPr>
                  <a:solidFill>
                    <a:schemeClr val="accent2">
                      <a:shade val="6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Comp'!$B$9:$E$9</c15:sqref>
                        </c15:formulaRef>
                      </c:ext>
                    </c:extLst>
                    <c:numCache>
                      <c:formatCode>General</c:formatCode>
                      <c:ptCount val="4"/>
                      <c:pt idx="0">
                        <c:v>125</c:v>
                      </c:pt>
                      <c:pt idx="1">
                        <c:v>133</c:v>
                      </c:pt>
                      <c:pt idx="2">
                        <c:v>126</c:v>
                      </c:pt>
                      <c:pt idx="3">
                        <c:v>181</c:v>
                      </c:pt>
                    </c:numCache>
                  </c:numRef>
                </c:val>
                <c:extLst xmlns:c15="http://schemas.microsoft.com/office/drawing/2012/chart">
                  <c:ext xmlns:c16="http://schemas.microsoft.com/office/drawing/2014/chart" uri="{C3380CC4-5D6E-409C-BE32-E72D297353CC}">
                    <c16:uniqueId val="{00000008-CD47-4DB9-B0D2-DF03AFC8D5FE}"/>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'17.18.19.20 Comp'!$A$10</c15:sqref>
                        </c15:formulaRef>
                      </c:ext>
                    </c:extLst>
                    <c:strCache>
                      <c:ptCount val="1"/>
                      <c:pt idx="0">
                        <c:v>Unsheltered</c:v>
                      </c:pt>
                    </c:strCache>
                  </c:strRef>
                </c:tx>
                <c:spPr>
                  <a:solidFill>
                    <a:schemeClr val="accent2">
                      <a:shade val="7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Comp'!$B$10:$E$10</c15:sqref>
                        </c15:formulaRef>
                      </c:ext>
                    </c:extLst>
                    <c:numCache>
                      <c:formatCode>General</c:formatCode>
                      <c:ptCount val="4"/>
                      <c:pt idx="0">
                        <c:v>109</c:v>
                      </c:pt>
                      <c:pt idx="1">
                        <c:v>117</c:v>
                      </c:pt>
                      <c:pt idx="2">
                        <c:v>110</c:v>
                      </c:pt>
                      <c:pt idx="3">
                        <c:v>158</c:v>
                      </c:pt>
                    </c:numCache>
                  </c:numRef>
                </c:val>
                <c:extLst xmlns:c15="http://schemas.microsoft.com/office/drawing/2012/chart">
                  <c:ext xmlns:c16="http://schemas.microsoft.com/office/drawing/2014/chart" uri="{C3380CC4-5D6E-409C-BE32-E72D297353CC}">
                    <c16:uniqueId val="{00000009-CD47-4DB9-B0D2-DF03AFC8D5FE}"/>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'17.18.19.20 Comp'!$A$11</c15:sqref>
                        </c15:formulaRef>
                      </c:ext>
                    </c:extLst>
                    <c:strCache>
                      <c:ptCount val="1"/>
                      <c:pt idx="0">
                        <c:v>Sheltered</c:v>
                      </c:pt>
                    </c:strCache>
                  </c:strRef>
                </c:tx>
                <c:spPr>
                  <a:solidFill>
                    <a:schemeClr val="accent2">
                      <a:shade val="7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Comp'!$B$11:$E$11</c15:sqref>
                        </c15:formulaRef>
                      </c:ext>
                    </c:extLst>
                    <c:numCache>
                      <c:formatCode>General</c:formatCode>
                      <c:ptCount val="4"/>
                      <c:pt idx="0">
                        <c:v>16</c:v>
                      </c:pt>
                      <c:pt idx="1">
                        <c:v>16</c:v>
                      </c:pt>
                      <c:pt idx="2">
                        <c:v>16</c:v>
                      </c:pt>
                      <c:pt idx="3">
                        <c:v>23</c:v>
                      </c:pt>
                    </c:numCache>
                  </c:numRef>
                </c:val>
                <c:extLst xmlns:c15="http://schemas.microsoft.com/office/drawing/2012/chart">
                  <c:ext xmlns:c16="http://schemas.microsoft.com/office/drawing/2014/chart" uri="{C3380CC4-5D6E-409C-BE32-E72D297353CC}">
                    <c16:uniqueId val="{0000000A-CD47-4DB9-B0D2-DF03AFC8D5FE}"/>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'17.18.19.20 Comp'!$A$12</c15:sqref>
                        </c15:formulaRef>
                      </c:ext>
                    </c:extLst>
                    <c:strCache>
                      <c:ptCount val="1"/>
                      <c:pt idx="0">
                        <c:v>Youth (18 - 24)</c:v>
                      </c:pt>
                    </c:strCache>
                  </c:strRef>
                </c:tx>
                <c:spPr>
                  <a:solidFill>
                    <a:schemeClr val="accent2">
                      <a:shade val="8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Comp'!$B$12:$E$12</c15:sqref>
                        </c15:formulaRef>
                      </c:ext>
                    </c:extLst>
                    <c:numCache>
                      <c:formatCode>General</c:formatCode>
                      <c:ptCount val="4"/>
                      <c:pt idx="0">
                        <c:v>117</c:v>
                      </c:pt>
                      <c:pt idx="1">
                        <c:v>82</c:v>
                      </c:pt>
                      <c:pt idx="2">
                        <c:v>101</c:v>
                      </c:pt>
                      <c:pt idx="3">
                        <c:v>95</c:v>
                      </c:pt>
                    </c:numCache>
                  </c:numRef>
                </c:val>
                <c:extLst xmlns:c15="http://schemas.microsoft.com/office/drawing/2012/chart">
                  <c:ext xmlns:c16="http://schemas.microsoft.com/office/drawing/2014/chart" uri="{C3380CC4-5D6E-409C-BE32-E72D297353CC}">
                    <c16:uniqueId val="{0000000B-CD47-4DB9-B0D2-DF03AFC8D5FE}"/>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'17.18.19.20 Comp'!$A$13</c15:sqref>
                        </c15:formulaRef>
                      </c:ext>
                    </c:extLst>
                    <c:strCache>
                      <c:ptCount val="1"/>
                      <c:pt idx="0">
                        <c:v>Unsheltered</c:v>
                      </c:pt>
                    </c:strCache>
                  </c:strRef>
                </c:tx>
                <c:spPr>
                  <a:solidFill>
                    <a:schemeClr val="accent2">
                      <a:shade val="8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Comp'!$B$13:$E$13</c15:sqref>
                        </c15:formulaRef>
                      </c:ext>
                    </c:extLst>
                    <c:numCache>
                      <c:formatCode>General</c:formatCode>
                      <c:ptCount val="4"/>
                      <c:pt idx="0">
                        <c:v>64</c:v>
                      </c:pt>
                      <c:pt idx="1">
                        <c:v>23</c:v>
                      </c:pt>
                      <c:pt idx="2">
                        <c:v>28</c:v>
                      </c:pt>
                      <c:pt idx="3">
                        <c:v>41</c:v>
                      </c:pt>
                    </c:numCache>
                  </c:numRef>
                </c:val>
                <c:extLst xmlns:c15="http://schemas.microsoft.com/office/drawing/2012/chart">
                  <c:ext xmlns:c16="http://schemas.microsoft.com/office/drawing/2014/chart" uri="{C3380CC4-5D6E-409C-BE32-E72D297353CC}">
                    <c16:uniqueId val="{0000000C-CD47-4DB9-B0D2-DF03AFC8D5FE}"/>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'17.18.19.20 Comp'!$A$14</c15:sqref>
                        </c15:formulaRef>
                      </c:ext>
                    </c:extLst>
                    <c:strCache>
                      <c:ptCount val="1"/>
                      <c:pt idx="0">
                        <c:v>Sheltered</c:v>
                      </c:pt>
                    </c:strCache>
                  </c:strRef>
                </c:tx>
                <c:spPr>
                  <a:solidFill>
                    <a:schemeClr val="accent2">
                      <a:shade val="9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Comp'!$B$14:$E$14</c15:sqref>
                        </c15:formulaRef>
                      </c:ext>
                    </c:extLst>
                    <c:numCache>
                      <c:formatCode>General</c:formatCode>
                      <c:ptCount val="4"/>
                      <c:pt idx="0">
                        <c:v>53</c:v>
                      </c:pt>
                      <c:pt idx="1">
                        <c:v>59</c:v>
                      </c:pt>
                      <c:pt idx="2">
                        <c:v>73</c:v>
                      </c:pt>
                      <c:pt idx="3">
                        <c:v>54</c:v>
                      </c:pt>
                    </c:numCache>
                  </c:numRef>
                </c:val>
                <c:extLst xmlns:c15="http://schemas.microsoft.com/office/drawing/2012/chart">
                  <c:ext xmlns:c16="http://schemas.microsoft.com/office/drawing/2014/chart" uri="{C3380CC4-5D6E-409C-BE32-E72D297353CC}">
                    <c16:uniqueId val="{0000000D-CD47-4DB9-B0D2-DF03AFC8D5FE}"/>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'17.18.19.20 Comp'!$A$15</c15:sqref>
                        </c15:formulaRef>
                      </c:ext>
                    </c:extLst>
                    <c:strCache>
                      <c:ptCount val="1"/>
                      <c:pt idx="0">
                        <c:v>Chronic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Comp'!$B$15:$E$15</c15:sqref>
                        </c15:formulaRef>
                      </c:ext>
                    </c:extLst>
                    <c:numCache>
                      <c:formatCode>General</c:formatCode>
                      <c:ptCount val="4"/>
                      <c:pt idx="0">
                        <c:v>252</c:v>
                      </c:pt>
                      <c:pt idx="1">
                        <c:v>164</c:v>
                      </c:pt>
                      <c:pt idx="2">
                        <c:v>215</c:v>
                      </c:pt>
                      <c:pt idx="3">
                        <c:v>239</c:v>
                      </c:pt>
                    </c:numCache>
                  </c:numRef>
                </c:val>
                <c:extLst xmlns:c15="http://schemas.microsoft.com/office/drawing/2012/chart">
                  <c:ext xmlns:c16="http://schemas.microsoft.com/office/drawing/2014/chart" uri="{C3380CC4-5D6E-409C-BE32-E72D297353CC}">
                    <c16:uniqueId val="{0000000E-CD47-4DB9-B0D2-DF03AFC8D5FE}"/>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'17.18.19.20 Comp'!$A$16</c15:sqref>
                        </c15:formulaRef>
                      </c:ext>
                    </c:extLst>
                    <c:strCache>
                      <c:ptCount val="1"/>
                      <c:pt idx="0">
                        <c:v>Unsheltered</c:v>
                      </c:pt>
                    </c:strCache>
                  </c:strRef>
                </c:tx>
                <c:spPr>
                  <a:solidFill>
                    <a:schemeClr val="accent2">
                      <a:tint val="9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Comp'!$B$16:$E$16</c15:sqref>
                        </c15:formulaRef>
                      </c:ext>
                    </c:extLst>
                    <c:numCache>
                      <c:formatCode>General</c:formatCode>
                      <c:ptCount val="4"/>
                      <c:pt idx="0">
                        <c:v>234</c:v>
                      </c:pt>
                      <c:pt idx="1">
                        <c:v>142</c:v>
                      </c:pt>
                      <c:pt idx="2">
                        <c:v>198</c:v>
                      </c:pt>
                      <c:pt idx="3">
                        <c:v>218</c:v>
                      </c:pt>
                    </c:numCache>
                  </c:numRef>
                </c:val>
                <c:extLst xmlns:c15="http://schemas.microsoft.com/office/drawing/2012/chart">
                  <c:ext xmlns:c16="http://schemas.microsoft.com/office/drawing/2014/chart" uri="{C3380CC4-5D6E-409C-BE32-E72D297353CC}">
                    <c16:uniqueId val="{0000000F-CD47-4DB9-B0D2-DF03AFC8D5FE}"/>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'17.18.19.20 Comp'!$A$17</c15:sqref>
                        </c15:formulaRef>
                      </c:ext>
                    </c:extLst>
                    <c:strCache>
                      <c:ptCount val="1"/>
                      <c:pt idx="0">
                        <c:v>Sheltered</c:v>
                      </c:pt>
                    </c:strCache>
                  </c:strRef>
                </c:tx>
                <c:spPr>
                  <a:solidFill>
                    <a:schemeClr val="accent2">
                      <a:tint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Comp'!$B$17:$E$17</c15:sqref>
                        </c15:formulaRef>
                      </c:ext>
                    </c:extLst>
                    <c:numCache>
                      <c:formatCode>General</c:formatCode>
                      <c:ptCount val="4"/>
                      <c:pt idx="0">
                        <c:v>18</c:v>
                      </c:pt>
                      <c:pt idx="1">
                        <c:v>22</c:v>
                      </c:pt>
                      <c:pt idx="2">
                        <c:v>17</c:v>
                      </c:pt>
                      <c:pt idx="3">
                        <c:v>21</c:v>
                      </c:pt>
                    </c:numCache>
                  </c:numRef>
                </c:val>
                <c:extLst xmlns:c15="http://schemas.microsoft.com/office/drawing/2012/chart">
                  <c:ext xmlns:c16="http://schemas.microsoft.com/office/drawing/2014/chart" uri="{C3380CC4-5D6E-409C-BE32-E72D297353CC}">
                    <c16:uniqueId val="{00000010-CD47-4DB9-B0D2-DF03AFC8D5FE}"/>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'17.18.19.20 Comp'!$A$19</c15:sqref>
                        </c15:formulaRef>
                      </c:ext>
                    </c:extLst>
                    <c:strCache>
                      <c:ptCount val="1"/>
                      <c:pt idx="0">
                        <c:v>Unsheltered</c:v>
                      </c:pt>
                    </c:strCache>
                  </c:strRef>
                </c:tx>
                <c:spPr>
                  <a:solidFill>
                    <a:schemeClr val="accent2">
                      <a:tint val="7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Comp'!$B$19:$E$19</c15:sqref>
                        </c15:formulaRef>
                      </c:ext>
                    </c:extLst>
                    <c:numCache>
                      <c:formatCode>General</c:formatCode>
                      <c:ptCount val="4"/>
                      <c:pt idx="0">
                        <c:v>1055</c:v>
                      </c:pt>
                      <c:pt idx="1">
                        <c:v>768</c:v>
                      </c:pt>
                      <c:pt idx="2">
                        <c:v>923</c:v>
                      </c:pt>
                      <c:pt idx="3">
                        <c:v>1024</c:v>
                      </c:pt>
                    </c:numCache>
                  </c:numRef>
                </c:val>
                <c:extLst xmlns:c15="http://schemas.microsoft.com/office/drawing/2012/chart">
                  <c:ext xmlns:c16="http://schemas.microsoft.com/office/drawing/2014/chart" uri="{C3380CC4-5D6E-409C-BE32-E72D297353CC}">
                    <c16:uniqueId val="{00000011-CD47-4DB9-B0D2-DF03AFC8D5FE}"/>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'17.18.19.20 Comp'!$A$20</c15:sqref>
                        </c15:formulaRef>
                      </c:ext>
                    </c:extLst>
                    <c:strCache>
                      <c:ptCount val="1"/>
                      <c:pt idx="0">
                        <c:v>Sheltered</c:v>
                      </c:pt>
                    </c:strCache>
                  </c:strRef>
                </c:tx>
                <c:spPr>
                  <a:solidFill>
                    <a:schemeClr val="accent2">
                      <a:tint val="7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Comp'!$B$20:$E$20</c15:sqref>
                        </c15:formulaRef>
                      </c:ext>
                    </c:extLst>
                    <c:numCache>
                      <c:formatCode>General</c:formatCode>
                      <c:ptCount val="4"/>
                      <c:pt idx="0">
                        <c:v>226</c:v>
                      </c:pt>
                      <c:pt idx="1">
                        <c:v>196</c:v>
                      </c:pt>
                      <c:pt idx="2">
                        <c:v>210</c:v>
                      </c:pt>
                      <c:pt idx="3">
                        <c:v>210</c:v>
                      </c:pt>
                    </c:numCache>
                  </c:numRef>
                </c:val>
                <c:extLst xmlns:c15="http://schemas.microsoft.com/office/drawing/2012/chart">
                  <c:ext xmlns:c16="http://schemas.microsoft.com/office/drawing/2014/chart" uri="{C3380CC4-5D6E-409C-BE32-E72D297353CC}">
                    <c16:uniqueId val="{00000012-CD47-4DB9-B0D2-DF03AFC8D5FE}"/>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'17.18.19.20 Comp'!$A$21</c15:sqref>
                        </c15:formulaRef>
                      </c:ext>
                    </c:extLst>
                    <c:strCache>
                      <c:ptCount val="1"/>
                      <c:pt idx="0">
                        <c:v>Families
Households</c:v>
                      </c:pt>
                    </c:strCache>
                  </c:strRef>
                </c:tx>
                <c:spPr>
                  <a:solidFill>
                    <a:schemeClr val="accent2">
                      <a:tint val="6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Comp'!$B$21:$E$21</c15:sqref>
                        </c15:formulaRef>
                      </c:ext>
                    </c:extLst>
                    <c:numCache>
                      <c:formatCode>General</c:formatCode>
                      <c:ptCount val="4"/>
                      <c:pt idx="0">
                        <c:v>101</c:v>
                      </c:pt>
                      <c:pt idx="1">
                        <c:v>108</c:v>
                      </c:pt>
                      <c:pt idx="2">
                        <c:v>86</c:v>
                      </c:pt>
                      <c:pt idx="3">
                        <c:v>81</c:v>
                      </c:pt>
                    </c:numCache>
                  </c:numRef>
                </c:val>
                <c:extLst xmlns:c15="http://schemas.microsoft.com/office/drawing/2012/chart">
                  <c:ext xmlns:c16="http://schemas.microsoft.com/office/drawing/2014/chart" uri="{C3380CC4-5D6E-409C-BE32-E72D297353CC}">
                    <c16:uniqueId val="{00000013-CD47-4DB9-B0D2-DF03AFC8D5FE}"/>
                  </c:ext>
                </c:extLst>
              </c15:ser>
            </c15:filteredBarSeries>
            <c15:filteredBarSeries>
              <c15:ser>
                <c:idx val="19"/>
                <c:order val="19"/>
                <c:tx>
                  <c:strRef>
                    <c:extLst xmlns:c15="http://schemas.microsoft.com/office/drawing/2012/chart">
                      <c:ext xmlns:c15="http://schemas.microsoft.com/office/drawing/2012/chart" uri="{02D57815-91ED-43cb-92C2-25804820EDAC}">
                        <c15:formulaRef>
                          <c15:sqref>'17.18.19.20 Comp'!$A$22</c15:sqref>
                        </c15:formulaRef>
                      </c:ext>
                    </c:extLst>
                    <c:strCache>
                      <c:ptCount val="1"/>
                      <c:pt idx="0">
                        <c:v>Unsheltered</c:v>
                      </c:pt>
                    </c:strCache>
                  </c:strRef>
                </c:tx>
                <c:spPr>
                  <a:solidFill>
                    <a:schemeClr val="accent2">
                      <a:tint val="6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Comp'!$B$22:$E$22</c15:sqref>
                        </c15:formulaRef>
                      </c:ext>
                    </c:extLst>
                    <c:numCache>
                      <c:formatCode>General</c:formatCode>
                      <c:ptCount val="4"/>
                      <c:pt idx="0">
                        <c:v>8</c:v>
                      </c:pt>
                      <c:pt idx="1">
                        <c:v>24</c:v>
                      </c:pt>
                      <c:pt idx="2">
                        <c:v>6</c:v>
                      </c:pt>
                      <c:pt idx="3">
                        <c:v>3</c:v>
                      </c:pt>
                    </c:numCache>
                  </c:numRef>
                </c:val>
                <c:extLst xmlns:c15="http://schemas.microsoft.com/office/drawing/2012/chart">
                  <c:ext xmlns:c16="http://schemas.microsoft.com/office/drawing/2014/chart" uri="{C3380CC4-5D6E-409C-BE32-E72D297353CC}">
                    <c16:uniqueId val="{00000014-CD47-4DB9-B0D2-DF03AFC8D5FE}"/>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'17.18.19.20 Comp'!$A$23</c15:sqref>
                        </c15:formulaRef>
                      </c:ext>
                    </c:extLst>
                    <c:strCache>
                      <c:ptCount val="1"/>
                      <c:pt idx="0">
                        <c:v>Sheltered</c:v>
                      </c:pt>
                    </c:strCache>
                  </c:strRef>
                </c:tx>
                <c:spPr>
                  <a:solidFill>
                    <a:schemeClr val="accent2">
                      <a:tint val="5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Comp'!$B$23:$E$23</c15:sqref>
                        </c15:formulaRef>
                      </c:ext>
                    </c:extLst>
                    <c:numCache>
                      <c:formatCode>General</c:formatCode>
                      <c:ptCount val="4"/>
                      <c:pt idx="0">
                        <c:v>93</c:v>
                      </c:pt>
                      <c:pt idx="1">
                        <c:v>84</c:v>
                      </c:pt>
                      <c:pt idx="2">
                        <c:v>80</c:v>
                      </c:pt>
                      <c:pt idx="3">
                        <c:v>78</c:v>
                      </c:pt>
                    </c:numCache>
                  </c:numRef>
                </c:val>
                <c:extLst xmlns:c15="http://schemas.microsoft.com/office/drawing/2012/chart">
                  <c:ext xmlns:c16="http://schemas.microsoft.com/office/drawing/2014/chart" uri="{C3380CC4-5D6E-409C-BE32-E72D297353CC}">
                    <c16:uniqueId val="{00000015-CD47-4DB9-B0D2-DF03AFC8D5FE}"/>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'17.18.19.20 Comp'!$A$25</c15:sqref>
                        </c15:formulaRef>
                      </c:ext>
                    </c:extLst>
                    <c:strCache>
                      <c:ptCount val="1"/>
                      <c:pt idx="0">
                        <c:v>Unsheltered</c:v>
                      </c:pt>
                    </c:strCache>
                  </c:strRef>
                </c:tx>
                <c:spPr>
                  <a:solidFill>
                    <a:schemeClr val="accent2">
                      <a:tint val="4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Comp'!$B$25:$E$25</c15:sqref>
                        </c15:formulaRef>
                      </c:ext>
                    </c:extLst>
                    <c:numCache>
                      <c:formatCode>General</c:formatCode>
                      <c:ptCount val="4"/>
                      <c:pt idx="0">
                        <c:v>26</c:v>
                      </c:pt>
                      <c:pt idx="1">
                        <c:v>83</c:v>
                      </c:pt>
                      <c:pt idx="2">
                        <c:v>17</c:v>
                      </c:pt>
                      <c:pt idx="3">
                        <c:v>6</c:v>
                      </c:pt>
                    </c:numCache>
                  </c:numRef>
                </c:val>
                <c:extLst xmlns:c15="http://schemas.microsoft.com/office/drawing/2012/chart">
                  <c:ext xmlns:c16="http://schemas.microsoft.com/office/drawing/2014/chart" uri="{C3380CC4-5D6E-409C-BE32-E72D297353CC}">
                    <c16:uniqueId val="{00000016-CD47-4DB9-B0D2-DF03AFC8D5FE}"/>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'17.18.19.20 Comp'!$A$26</c15:sqref>
                        </c15:formulaRef>
                      </c:ext>
                    </c:extLst>
                    <c:strCache>
                      <c:ptCount val="1"/>
                      <c:pt idx="0">
                        <c:v>Sheltered</c:v>
                      </c:pt>
                    </c:strCache>
                  </c:strRef>
                </c:tx>
                <c:spPr>
                  <a:solidFill>
                    <a:schemeClr val="accent2">
                      <a:tint val="41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Comp'!$B$26:$E$26</c15:sqref>
                        </c15:formulaRef>
                      </c:ext>
                    </c:extLst>
                    <c:numCache>
                      <c:formatCode>General</c:formatCode>
                      <c:ptCount val="4"/>
                      <c:pt idx="0">
                        <c:v>300</c:v>
                      </c:pt>
                      <c:pt idx="1">
                        <c:v>262</c:v>
                      </c:pt>
                      <c:pt idx="2">
                        <c:v>247</c:v>
                      </c:pt>
                      <c:pt idx="3">
                        <c:v>270</c:v>
                      </c:pt>
                    </c:numCache>
                  </c:numRef>
                </c:val>
                <c:extLst xmlns:c15="http://schemas.microsoft.com/office/drawing/2012/chart">
                  <c:ext xmlns:c16="http://schemas.microsoft.com/office/drawing/2014/chart" uri="{C3380CC4-5D6E-409C-BE32-E72D297353CC}">
                    <c16:uniqueId val="{00000017-CD47-4DB9-B0D2-DF03AFC8D5FE}"/>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'17.18.19.20 Comp'!$A$27</c15:sqref>
                        </c15:formulaRef>
                      </c:ext>
                    </c:extLst>
                    <c:strCache>
                      <c:ptCount val="1"/>
                      <c:pt idx="0">
                        <c:v>Observation</c:v>
                      </c:pt>
                    </c:strCache>
                  </c:strRef>
                </c:tx>
                <c:spPr>
                  <a:solidFill>
                    <a:schemeClr val="accent2">
                      <a:tint val="3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Comp'!$B$27:$E$27</c15:sqref>
                        </c15:formulaRef>
                      </c:ext>
                    </c:extLst>
                    <c:numCache>
                      <c:formatCode>General</c:formatCode>
                      <c:ptCount val="4"/>
                      <c:pt idx="0">
                        <c:v>110</c:v>
                      </c:pt>
                      <c:pt idx="2">
                        <c:v>204</c:v>
                      </c:pt>
                      <c:pt idx="3">
                        <c:v>181</c:v>
                      </c:pt>
                    </c:numCache>
                  </c:numRef>
                </c:val>
                <c:extLst xmlns:c15="http://schemas.microsoft.com/office/drawing/2012/chart">
                  <c:ext xmlns:c16="http://schemas.microsoft.com/office/drawing/2014/chart" uri="{C3380CC4-5D6E-409C-BE32-E72D297353CC}">
                    <c16:uniqueId val="{00000018-CD47-4DB9-B0D2-DF03AFC8D5FE}"/>
                  </c:ext>
                </c:extLst>
              </c15:ser>
            </c15:filteredBarSeries>
          </c:ext>
        </c:extLst>
      </c:barChart>
      <c:lineChart>
        <c:grouping val="standard"/>
        <c:varyColors val="0"/>
        <c:ser>
          <c:idx val="0"/>
          <c:order val="0"/>
          <c:tx>
            <c:strRef>
              <c:f>'17.18.19.20 Comp'!$A$3</c:f>
              <c:strCache>
                <c:ptCount val="1"/>
                <c:pt idx="0">
                  <c:v>All Populations</c:v>
                </c:pt>
              </c:strCache>
              <c:extLst xmlns:c15="http://schemas.microsoft.com/office/drawing/2012/chart"/>
            </c:strRef>
          </c:tx>
          <c:spPr>
            <a:ln w="28575" cap="rnd">
              <a:solidFill>
                <a:schemeClr val="accent2">
                  <a:shade val="3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Comp'!$B$3:$E$3</c:f>
              <c:numCache>
                <c:formatCode>General</c:formatCode>
                <c:ptCount val="4"/>
                <c:pt idx="0">
                  <c:v>1607</c:v>
                </c:pt>
                <c:pt idx="1">
                  <c:v>1309</c:v>
                </c:pt>
                <c:pt idx="2">
                  <c:v>1397</c:v>
                </c:pt>
                <c:pt idx="3">
                  <c:v>1510</c:v>
                </c:pt>
              </c:numCache>
              <c:extLst xmlns:c15="http://schemas.microsoft.com/office/drawing/2012/chart"/>
            </c:numRef>
          </c:val>
          <c:smooth val="0"/>
          <c:extLst>
            <c:ext xmlns:c16="http://schemas.microsoft.com/office/drawing/2014/chart" uri="{C3380CC4-5D6E-409C-BE32-E72D297353CC}">
              <c16:uniqueId val="{00000002-CD47-4DB9-B0D2-DF03AFC8D5FE}"/>
            </c:ext>
          </c:extLst>
        </c:ser>
        <c:dLbls>
          <c:showLegendKey val="0"/>
          <c:showVal val="0"/>
          <c:showCatName val="0"/>
          <c:showSerName val="0"/>
          <c:showPercent val="0"/>
          <c:showBubbleSize val="0"/>
        </c:dLbls>
        <c:marker val="1"/>
        <c:smooth val="0"/>
        <c:axId val="733671440"/>
        <c:axId val="733672752"/>
      </c:lineChart>
      <c:catAx>
        <c:axId val="73367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672752"/>
        <c:crosses val="autoZero"/>
        <c:auto val="1"/>
        <c:lblAlgn val="ctr"/>
        <c:lblOffset val="100"/>
        <c:noMultiLvlLbl val="0"/>
      </c:catAx>
      <c:valAx>
        <c:axId val="733672752"/>
        <c:scaling>
          <c:orientation val="minMax"/>
          <c:max val="1700"/>
          <c:min val="0"/>
        </c:scaling>
        <c:delete val="1"/>
        <c:axPos val="l"/>
        <c:numFmt formatCode="General" sourceLinked="1"/>
        <c:majorTickMark val="none"/>
        <c:minorTickMark val="none"/>
        <c:tickLblPos val="nextTo"/>
        <c:crossAx val="733671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'[PIT HIC CT.xlsx]Sheet1'!$B$25</c:f>
              <c:strCache>
                <c:ptCount val="1"/>
                <c:pt idx="0">
                  <c:v>Persons in Shelter (ES - TH)</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6C2-40F0-A8B1-CD479F6F90D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6C2-40F0-A8B1-CD479F6F90D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6C2-40F0-A8B1-CD479F6F90D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6C2-40F0-A8B1-CD479F6F90DA}"/>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6C2-40F0-A8B1-CD479F6F90DA}"/>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E6C2-40F0-A8B1-CD479F6F90DA}"/>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E6C2-40F0-A8B1-CD479F6F90DA}"/>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E6C2-40F0-A8B1-CD479F6F90DA}"/>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E6C2-40F0-A8B1-CD479F6F90DA}"/>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E6C2-40F0-A8B1-CD479F6F90DA}"/>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5-E6C2-40F0-A8B1-CD479F6F90DA}"/>
              </c:ext>
            </c:extLst>
          </c:dPt>
          <c:dLbls>
            <c:dLbl>
              <c:idx val="0"/>
              <c:layout>
                <c:manualLayout>
                  <c:x val="-3.2128511346930073E-2"/>
                  <c:y val="-0.10558886380224354"/>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E6C2-40F0-A8B1-CD479F6F90DA}"/>
                </c:ext>
              </c:extLst>
            </c:dLbl>
            <c:dLbl>
              <c:idx val="1"/>
              <c:layout>
                <c:manualLayout>
                  <c:x val="7.0682724963246166E-2"/>
                  <c:y val="2.2960220707381414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E6C2-40F0-A8B1-CD479F6F90DA}"/>
                </c:ext>
              </c:extLst>
            </c:dLbl>
            <c:dLbl>
              <c:idx val="2"/>
              <c:layout>
                <c:manualLayout>
                  <c:x val="-2.7844709834006064E-2"/>
                  <c:y val="0.10496100894802921"/>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E6C2-40F0-A8B1-CD479F6F90DA}"/>
                </c:ext>
              </c:extLst>
            </c:dLbl>
            <c:dLbl>
              <c:idx val="3"/>
              <c:layout>
                <c:manualLayout>
                  <c:x val="-3.4270412103392087E-2"/>
                  <c:y val="1.9680189177755499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E6C2-40F0-A8B1-CD479F6F90DA}"/>
                </c:ext>
              </c:extLst>
            </c:dLbl>
            <c:dLbl>
              <c:idx val="4"/>
              <c:layout>
                <c:manualLayout>
                  <c:x val="-3.6412312859854093E-2"/>
                  <c:y val="-9.8400945888778082E-3"/>
                </c:manualLayout>
              </c:layout>
              <c:tx>
                <c:rich>
                  <a:bodyPr/>
                  <a:lstStyle/>
                  <a:p>
                    <a:fld id="{F4380C24-6CC8-49E7-89D5-B403F57B3AAC}" type="CATEGORYNAME">
                      <a:rPr lang="en-US" b="0"/>
                      <a:pPr/>
                      <a:t>[CATEGORY NAME]</a:t>
                    </a:fld>
                    <a:r>
                      <a:rPr lang="en-US" baseline="0"/>
                      <a:t>, </a:t>
                    </a:r>
                    <a:fld id="{D27DB716-D9C3-4F51-A4A3-D8547390EEF0}" type="VALUE">
                      <a:rPr lang="en-US" baseline="0"/>
                      <a:pPr/>
                      <a:t>[VALUE]</a:t>
                    </a:fld>
                    <a:r>
                      <a:rPr lang="en-US" baseline="0"/>
                      <a:t>, </a:t>
                    </a:r>
                    <a:fld id="{042DDEDB-592F-4EAB-A14E-60A307D05BF2}" type="PERCENTAGE">
                      <a:rPr lang="en-US" baseline="0"/>
                      <a:pPr/>
                      <a:t>[PERCENTAGE]</a:t>
                    </a:fld>
                    <a:endParaRPr lang="en-US" baseline="0"/>
                  </a:p>
                </c:rich>
              </c:tx>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E6C2-40F0-A8B1-CD479F6F90DA}"/>
                </c:ext>
              </c:extLst>
            </c:dLbl>
            <c:dLbl>
              <c:idx val="5"/>
              <c:layout>
                <c:manualLayout>
                  <c:x val="-2.3560908321082055E-2"/>
                  <c:y val="-6.5600630592518361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E6C2-40F0-A8B1-CD479F6F90DA}"/>
                </c:ext>
              </c:extLst>
            </c:dLbl>
            <c:dLbl>
              <c:idx val="6"/>
              <c:layout>
                <c:manualLayout>
                  <c:x val="8.353412950201819E-2"/>
                  <c:y val="-3.006660835621215E-17"/>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E6C2-40F0-A8B1-CD479F6F90DA}"/>
                </c:ext>
              </c:extLst>
            </c:dLbl>
            <c:dLbl>
              <c:idx val="7"/>
              <c:layout>
                <c:manualLayout>
                  <c:x val="1.0709503782310024E-2"/>
                  <c:y val="3.6080346825885082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F-E6C2-40F0-A8B1-CD479F6F90DA}"/>
                </c:ext>
              </c:extLst>
            </c:dLbl>
            <c:dLbl>
              <c:idx val="8"/>
              <c:layout>
                <c:manualLayout>
                  <c:x val="-3.6412312859854162E-2"/>
                  <c:y val="6.2320599062892411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1-E6C2-40F0-A8B1-CD479F6F90DA}"/>
                </c:ext>
              </c:extLst>
            </c:dLbl>
            <c:dLbl>
              <c:idx val="9"/>
              <c:layout>
                <c:manualLayout>
                  <c:x val="2.7844709834006064E-2"/>
                  <c:y val="9.8400945888777493E-3"/>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3-E6C2-40F0-A8B1-CD479F6F90DA}"/>
                </c:ext>
              </c:extLst>
            </c:dLbl>
            <c:dLbl>
              <c:idx val="10"/>
              <c:layout>
                <c:manualLayout>
                  <c:x val="-6.4257022693860147E-2"/>
                  <c:y val="-9.840094588877869E-3"/>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5-E6C2-40F0-A8B1-CD479F6F90DA}"/>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'[PIT HIC CT.xlsx]Sheet1'!$A$26:$A$36</c:f>
              <c:strCache>
                <c:ptCount val="11"/>
                <c:pt idx="0">
                  <c:v>Adopt A Family</c:v>
                </c:pt>
                <c:pt idx="1">
                  <c:v>AVDA</c:v>
                </c:pt>
                <c:pt idx="2">
                  <c:v>Div of Hum &amp; Vet Srvcs</c:v>
                </c:pt>
                <c:pt idx="3">
                  <c:v>Faith Hope Love Charity</c:v>
                </c:pt>
                <c:pt idx="4">
                  <c:v>Family Promise North</c:v>
                </c:pt>
                <c:pt idx="5">
                  <c:v>Family Promise South</c:v>
                </c:pt>
                <c:pt idx="6">
                  <c:v>Gulfstream Goodwill</c:v>
                </c:pt>
                <c:pt idx="7">
                  <c:v>The Lord's Place</c:v>
                </c:pt>
                <c:pt idx="8">
                  <c:v>The Salvation Army</c:v>
                </c:pt>
                <c:pt idx="9">
                  <c:v>Vita Nova</c:v>
                </c:pt>
                <c:pt idx="10">
                  <c:v>YWCA</c:v>
                </c:pt>
              </c:strCache>
            </c:strRef>
          </c:cat>
          <c:val>
            <c:numRef>
              <c:f>'[PIT HIC CT.xlsx]Sheet1'!$B$26:$B$36</c:f>
              <c:numCache>
                <c:formatCode>General</c:formatCode>
                <c:ptCount val="11"/>
                <c:pt idx="0">
                  <c:v>117</c:v>
                </c:pt>
                <c:pt idx="1">
                  <c:v>83</c:v>
                </c:pt>
                <c:pt idx="2">
                  <c:v>1</c:v>
                </c:pt>
                <c:pt idx="3">
                  <c:v>18</c:v>
                </c:pt>
                <c:pt idx="4">
                  <c:v>14</c:v>
                </c:pt>
                <c:pt idx="5">
                  <c:v>5</c:v>
                </c:pt>
                <c:pt idx="6">
                  <c:v>70</c:v>
                </c:pt>
                <c:pt idx="7">
                  <c:v>53</c:v>
                </c:pt>
                <c:pt idx="8">
                  <c:v>46</c:v>
                </c:pt>
                <c:pt idx="9">
                  <c:v>21</c:v>
                </c:pt>
                <c:pt idx="10">
                  <c:v>52</c:v>
                </c:pt>
              </c:numCache>
            </c:numRef>
          </c:val>
          <c:extLst>
            <c:ext xmlns:c16="http://schemas.microsoft.com/office/drawing/2014/chart" uri="{C3380CC4-5D6E-409C-BE32-E72D297353CC}">
              <c16:uniqueId val="{00000016-E6C2-40F0-A8B1-CD479F6F90DA}"/>
            </c:ext>
          </c:extLst>
        </c:ser>
        <c:dLbls>
          <c:dLblPos val="ctr"/>
          <c:showLegendKey val="0"/>
          <c:showVal val="0"/>
          <c:showCatName val="1"/>
          <c:showSerName val="0"/>
          <c:showPercent val="0"/>
          <c:showBubbleSize val="0"/>
          <c:showLeaderLines val="1"/>
        </c:dLbls>
        <c:firstSliceAng val="12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Unsheltered</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'[Copy of 2020 PIT Unsheltered - Street - Tableau - Updated (002).xlsx]Subpopulation'!$D$5</c:f>
              <c:strCache>
                <c:ptCount val="1"/>
                <c:pt idx="0">
                  <c:v>Unsheltered</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'[Copy of 2020 PIT Unsheltered - Street - Tableau - Updated (002).xlsx]Subpopulation'!$E$4:$I$4</c:f>
              <c:strCache>
                <c:ptCount val="5"/>
                <c:pt idx="0">
                  <c:v>Vets</c:v>
                </c:pt>
                <c:pt idx="1">
                  <c:v>DV</c:v>
                </c:pt>
                <c:pt idx="2">
                  <c:v>Seniors</c:v>
                </c:pt>
                <c:pt idx="3">
                  <c:v>Youth</c:v>
                </c:pt>
                <c:pt idx="4">
                  <c:v>Family (HH)</c:v>
                </c:pt>
              </c:strCache>
            </c:strRef>
          </c:cat>
          <c:val>
            <c:numRef>
              <c:f>'[Copy of 2020 PIT Unsheltered - Street - Tableau - Updated (002).xlsx]Subpopulation'!$E$5:$I$5</c:f>
              <c:numCache>
                <c:formatCode>General</c:formatCode>
                <c:ptCount val="5"/>
                <c:pt idx="0">
                  <c:v>65</c:v>
                </c:pt>
                <c:pt idx="1">
                  <c:v>47</c:v>
                </c:pt>
                <c:pt idx="2">
                  <c:v>158</c:v>
                </c:pt>
                <c:pt idx="3">
                  <c:v>41</c:v>
                </c:pt>
                <c:pt idx="4">
                  <c:v>3</c:v>
                </c:pt>
              </c:numCache>
            </c:numRef>
          </c:val>
          <c:extLst>
            <c:ext xmlns:c16="http://schemas.microsoft.com/office/drawing/2014/chart" uri="{C3380CC4-5D6E-409C-BE32-E72D297353CC}">
              <c16:uniqueId val="{00000000-C03D-4CC0-AA32-B8A28C5A0CCE}"/>
            </c:ext>
          </c:extLst>
        </c:ser>
        <c:dLbls>
          <c:dLblPos val="outEnd"/>
          <c:showLegendKey val="0"/>
          <c:showVal val="1"/>
          <c:showCatName val="0"/>
          <c:showSerName val="0"/>
          <c:showPercent val="0"/>
          <c:showBubbleSize val="0"/>
        </c:dLbls>
        <c:gapWidth val="100"/>
        <c:overlap val="-24"/>
        <c:axId val="586432744"/>
        <c:axId val="586435368"/>
      </c:barChart>
      <c:catAx>
        <c:axId val="5864327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6435368"/>
        <c:crosses val="autoZero"/>
        <c:auto val="1"/>
        <c:lblAlgn val="ctr"/>
        <c:lblOffset val="100"/>
        <c:noMultiLvlLbl val="0"/>
      </c:catAx>
      <c:valAx>
        <c:axId val="586435368"/>
        <c:scaling>
          <c:orientation val="minMax"/>
          <c:max val="160"/>
        </c:scaling>
        <c:delete val="1"/>
        <c:axPos val="l"/>
        <c:numFmt formatCode="General" sourceLinked="1"/>
        <c:majorTickMark val="none"/>
        <c:minorTickMark val="none"/>
        <c:tickLblPos val="nextTo"/>
        <c:crossAx val="586432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Subpopulation!$D$2</c:f>
              <c:strCache>
                <c:ptCount val="1"/>
                <c:pt idx="0">
                  <c:v>Sheltered</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Subpopulation!$E$1:$I$1</c:f>
              <c:strCache>
                <c:ptCount val="5"/>
                <c:pt idx="0">
                  <c:v>Vets</c:v>
                </c:pt>
                <c:pt idx="1">
                  <c:v>DV</c:v>
                </c:pt>
                <c:pt idx="2">
                  <c:v>Seniors</c:v>
                </c:pt>
                <c:pt idx="3">
                  <c:v>Youth</c:v>
                </c:pt>
                <c:pt idx="4">
                  <c:v>Family (HH)</c:v>
                </c:pt>
              </c:strCache>
            </c:strRef>
          </c:cat>
          <c:val>
            <c:numRef>
              <c:f>Subpopulation!$E$2:$I$2</c:f>
              <c:numCache>
                <c:formatCode>General</c:formatCode>
                <c:ptCount val="5"/>
                <c:pt idx="0">
                  <c:v>35</c:v>
                </c:pt>
                <c:pt idx="1">
                  <c:v>141</c:v>
                </c:pt>
                <c:pt idx="2">
                  <c:v>23</c:v>
                </c:pt>
                <c:pt idx="3">
                  <c:v>54</c:v>
                </c:pt>
                <c:pt idx="4">
                  <c:v>78</c:v>
                </c:pt>
              </c:numCache>
            </c:numRef>
          </c:val>
          <c:extLst>
            <c:ext xmlns:c16="http://schemas.microsoft.com/office/drawing/2014/chart" uri="{C3380CC4-5D6E-409C-BE32-E72D297353CC}">
              <c16:uniqueId val="{00000000-2AA7-47B5-B397-2EA7B21DABAE}"/>
            </c:ext>
          </c:extLst>
        </c:ser>
        <c:dLbls>
          <c:dLblPos val="outEnd"/>
          <c:showLegendKey val="0"/>
          <c:showVal val="1"/>
          <c:showCatName val="0"/>
          <c:showSerName val="0"/>
          <c:showPercent val="0"/>
          <c:showBubbleSize val="0"/>
        </c:dLbls>
        <c:gapWidth val="100"/>
        <c:overlap val="-24"/>
        <c:axId val="586937096"/>
        <c:axId val="586937424"/>
      </c:barChart>
      <c:catAx>
        <c:axId val="586937096"/>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6937424"/>
        <c:crosses val="autoZero"/>
        <c:auto val="1"/>
        <c:lblAlgn val="ctr"/>
        <c:lblOffset val="100"/>
        <c:noMultiLvlLbl val="0"/>
      </c:catAx>
      <c:valAx>
        <c:axId val="586937424"/>
        <c:scaling>
          <c:orientation val="minMax"/>
          <c:max val="150"/>
          <c:min val="0"/>
        </c:scaling>
        <c:delete val="1"/>
        <c:axPos val="l"/>
        <c:numFmt formatCode="General" sourceLinked="1"/>
        <c:majorTickMark val="out"/>
        <c:minorTickMark val="none"/>
        <c:tickLblPos val="nextTo"/>
        <c:crossAx val="586937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Sheltered</a:t>
            </a:r>
          </a:p>
        </c:rich>
      </c:tx>
      <c:layout>
        <c:manualLayout>
          <c:xMode val="edge"/>
          <c:yMode val="edge"/>
          <c:x val="6.1489045459409683E-2"/>
          <c:y val="0.3678106446559509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Race!$A$3</c:f>
              <c:strCache>
                <c:ptCount val="1"/>
                <c:pt idx="0">
                  <c:v>White</c:v>
                </c:pt>
              </c:strCache>
            </c:strRef>
          </c:tx>
          <c:spPr>
            <a:solidFill>
              <a:schemeClr val="accent1"/>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Race!$B$3:$G$3</c:f>
              <c:numCache>
                <c:formatCode>General</c:formatCode>
                <c:ptCount val="6"/>
                <c:pt idx="0">
                  <c:v>144</c:v>
                </c:pt>
                <c:pt idx="1">
                  <c:v>50</c:v>
                </c:pt>
                <c:pt idx="2">
                  <c:v>94</c:v>
                </c:pt>
                <c:pt idx="3">
                  <c:v>19</c:v>
                </c:pt>
                <c:pt idx="4">
                  <c:v>11</c:v>
                </c:pt>
                <c:pt idx="5">
                  <c:v>13</c:v>
                </c:pt>
              </c:numCache>
            </c:numRef>
          </c:val>
          <c:extLst>
            <c:ext xmlns:c16="http://schemas.microsoft.com/office/drawing/2014/chart" uri="{C3380CC4-5D6E-409C-BE32-E72D297353CC}">
              <c16:uniqueId val="{00000000-28E8-40A5-8E01-9B62169A365B}"/>
            </c:ext>
          </c:extLst>
        </c:ser>
        <c:ser>
          <c:idx val="1"/>
          <c:order val="1"/>
          <c:tx>
            <c:strRef>
              <c:f>Race!$A$4</c:f>
              <c:strCache>
                <c:ptCount val="1"/>
                <c:pt idx="0">
                  <c:v>Black or African-American</c:v>
                </c:pt>
              </c:strCache>
            </c:strRef>
          </c:tx>
          <c:spPr>
            <a:solidFill>
              <a:schemeClr val="accent2"/>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Race!$B$4:$G$4</c:f>
              <c:numCache>
                <c:formatCode>General</c:formatCode>
                <c:ptCount val="6"/>
                <c:pt idx="0">
                  <c:v>293</c:v>
                </c:pt>
                <c:pt idx="1">
                  <c:v>185</c:v>
                </c:pt>
                <c:pt idx="2">
                  <c:v>108</c:v>
                </c:pt>
                <c:pt idx="3">
                  <c:v>14</c:v>
                </c:pt>
                <c:pt idx="4">
                  <c:v>11</c:v>
                </c:pt>
                <c:pt idx="5">
                  <c:v>35</c:v>
                </c:pt>
              </c:numCache>
            </c:numRef>
          </c:val>
          <c:extLst>
            <c:ext xmlns:c16="http://schemas.microsoft.com/office/drawing/2014/chart" uri="{C3380CC4-5D6E-409C-BE32-E72D297353CC}">
              <c16:uniqueId val="{00000001-28E8-40A5-8E01-9B62169A365B}"/>
            </c:ext>
          </c:extLst>
        </c:ser>
        <c:ser>
          <c:idx val="2"/>
          <c:order val="2"/>
          <c:tx>
            <c:strRef>
              <c:f>Race!$A$5</c:f>
              <c:strCache>
                <c:ptCount val="1"/>
                <c:pt idx="0">
                  <c:v>Asian</c:v>
                </c:pt>
              </c:strCache>
            </c:strRef>
          </c:tx>
          <c:spPr>
            <a:solidFill>
              <a:schemeClr val="accent3"/>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Race!$B$5:$G$5</c:f>
              <c:numCache>
                <c:formatCode>General</c:formatCode>
                <c:ptCount val="6"/>
                <c:pt idx="0">
                  <c:v>3</c:v>
                </c:pt>
                <c:pt idx="1">
                  <c:v>0</c:v>
                </c:pt>
                <c:pt idx="2">
                  <c:v>3</c:v>
                </c:pt>
                <c:pt idx="3">
                  <c:v>1</c:v>
                </c:pt>
                <c:pt idx="4">
                  <c:v>0</c:v>
                </c:pt>
                <c:pt idx="5">
                  <c:v>0</c:v>
                </c:pt>
              </c:numCache>
            </c:numRef>
          </c:val>
          <c:extLst>
            <c:ext xmlns:c16="http://schemas.microsoft.com/office/drawing/2014/chart" uri="{C3380CC4-5D6E-409C-BE32-E72D297353CC}">
              <c16:uniqueId val="{00000002-28E8-40A5-8E01-9B62169A365B}"/>
            </c:ext>
          </c:extLst>
        </c:ser>
        <c:ser>
          <c:idx val="3"/>
          <c:order val="3"/>
          <c:tx>
            <c:strRef>
              <c:f>Race!$A$6</c:f>
              <c:strCache>
                <c:ptCount val="1"/>
                <c:pt idx="0">
                  <c:v>American Indian or Alaska Native</c:v>
                </c:pt>
              </c:strCache>
            </c:strRef>
          </c:tx>
          <c:spPr>
            <a:solidFill>
              <a:schemeClr val="accent4"/>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Race!$B$6:$G$6</c:f>
              <c:numCache>
                <c:formatCode>General</c:formatCode>
                <c:ptCount val="6"/>
                <c:pt idx="0">
                  <c:v>6</c:v>
                </c:pt>
                <c:pt idx="1">
                  <c:v>5</c:v>
                </c:pt>
                <c:pt idx="2">
                  <c:v>1</c:v>
                </c:pt>
                <c:pt idx="3">
                  <c:v>0</c:v>
                </c:pt>
                <c:pt idx="4">
                  <c:v>0</c:v>
                </c:pt>
                <c:pt idx="5">
                  <c:v>1</c:v>
                </c:pt>
              </c:numCache>
            </c:numRef>
          </c:val>
          <c:extLst>
            <c:ext xmlns:c16="http://schemas.microsoft.com/office/drawing/2014/chart" uri="{C3380CC4-5D6E-409C-BE32-E72D297353CC}">
              <c16:uniqueId val="{00000003-28E8-40A5-8E01-9B62169A365B}"/>
            </c:ext>
          </c:extLst>
        </c:ser>
        <c:ser>
          <c:idx val="4"/>
          <c:order val="4"/>
          <c:tx>
            <c:strRef>
              <c:f>Race!$A$7</c:f>
              <c:strCache>
                <c:ptCount val="1"/>
                <c:pt idx="0">
                  <c:v>Native Hawaiian or Other Pacific Islander</c:v>
                </c:pt>
              </c:strCache>
            </c:strRef>
          </c:tx>
          <c:spPr>
            <a:solidFill>
              <a:schemeClr val="accent5"/>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Race!$B$7:$G$7</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4-28E8-40A5-8E01-9B62169A365B}"/>
            </c:ext>
          </c:extLst>
        </c:ser>
        <c:ser>
          <c:idx val="5"/>
          <c:order val="5"/>
          <c:tx>
            <c:strRef>
              <c:f>Race!$A$8</c:f>
              <c:strCache>
                <c:ptCount val="1"/>
                <c:pt idx="0">
                  <c:v>Multiple Races</c:v>
                </c:pt>
              </c:strCache>
            </c:strRef>
          </c:tx>
          <c:spPr>
            <a:solidFill>
              <a:schemeClr val="accent6"/>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Race!$B$8:$G$8</c:f>
              <c:numCache>
                <c:formatCode>General</c:formatCode>
                <c:ptCount val="6"/>
                <c:pt idx="0">
                  <c:v>34</c:v>
                </c:pt>
                <c:pt idx="1">
                  <c:v>30</c:v>
                </c:pt>
                <c:pt idx="2">
                  <c:v>4</c:v>
                </c:pt>
                <c:pt idx="3">
                  <c:v>1</c:v>
                </c:pt>
                <c:pt idx="4">
                  <c:v>1</c:v>
                </c:pt>
                <c:pt idx="5">
                  <c:v>0</c:v>
                </c:pt>
              </c:numCache>
            </c:numRef>
          </c:val>
          <c:extLst>
            <c:ext xmlns:c16="http://schemas.microsoft.com/office/drawing/2014/chart" uri="{C3380CC4-5D6E-409C-BE32-E72D297353CC}">
              <c16:uniqueId val="{00000005-28E8-40A5-8E01-9B62169A365B}"/>
            </c:ext>
          </c:extLst>
        </c:ser>
        <c:dLbls>
          <c:showLegendKey val="0"/>
          <c:showVal val="0"/>
          <c:showCatName val="0"/>
          <c:showSerName val="0"/>
          <c:showPercent val="0"/>
          <c:showBubbleSize val="0"/>
        </c:dLbls>
        <c:gapWidth val="219"/>
        <c:overlap val="-27"/>
        <c:axId val="579858128"/>
        <c:axId val="579858784"/>
      </c:barChart>
      <c:catAx>
        <c:axId val="579858128"/>
        <c:scaling>
          <c:orientation val="minMax"/>
        </c:scaling>
        <c:delete val="1"/>
        <c:axPos val="b"/>
        <c:numFmt formatCode="General" sourceLinked="1"/>
        <c:majorTickMark val="none"/>
        <c:minorTickMark val="none"/>
        <c:tickLblPos val="nextTo"/>
        <c:crossAx val="579858784"/>
        <c:crosses val="autoZero"/>
        <c:auto val="1"/>
        <c:lblAlgn val="ctr"/>
        <c:lblOffset val="100"/>
        <c:noMultiLvlLbl val="0"/>
      </c:catAx>
      <c:valAx>
        <c:axId val="579858784"/>
        <c:scaling>
          <c:orientation val="minMax"/>
          <c:max val="300"/>
        </c:scaling>
        <c:delete val="1"/>
        <c:axPos val="l"/>
        <c:numFmt formatCode="General" sourceLinked="1"/>
        <c:majorTickMark val="none"/>
        <c:minorTickMark val="none"/>
        <c:tickLblPos val="nextTo"/>
        <c:crossAx val="5798581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Unsheltered</a:t>
            </a:r>
          </a:p>
        </c:rich>
      </c:tx>
      <c:layout>
        <c:manualLayout>
          <c:xMode val="edge"/>
          <c:yMode val="edge"/>
          <c:x val="7.6562676568823831E-2"/>
          <c:y val="0.3059121387048695"/>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Race!$A$19</c:f>
              <c:strCache>
                <c:ptCount val="1"/>
                <c:pt idx="0">
                  <c:v>White </c:v>
                </c:pt>
              </c:strCache>
            </c:strRef>
          </c:tx>
          <c:spPr>
            <a:solidFill>
              <a:schemeClr val="accent1"/>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Race!$B$19:$G$19</c:f>
              <c:numCache>
                <c:formatCode>General</c:formatCode>
                <c:ptCount val="6"/>
                <c:pt idx="0">
                  <c:v>569</c:v>
                </c:pt>
                <c:pt idx="1">
                  <c:v>2</c:v>
                </c:pt>
                <c:pt idx="2">
                  <c:v>567</c:v>
                </c:pt>
                <c:pt idx="3">
                  <c:v>36</c:v>
                </c:pt>
                <c:pt idx="4">
                  <c:v>82</c:v>
                </c:pt>
                <c:pt idx="5">
                  <c:v>22</c:v>
                </c:pt>
              </c:numCache>
            </c:numRef>
          </c:val>
          <c:extLst>
            <c:ext xmlns:c16="http://schemas.microsoft.com/office/drawing/2014/chart" uri="{C3380CC4-5D6E-409C-BE32-E72D297353CC}">
              <c16:uniqueId val="{00000000-51C6-41D7-9429-8DAE7C29889B}"/>
            </c:ext>
          </c:extLst>
        </c:ser>
        <c:ser>
          <c:idx val="1"/>
          <c:order val="1"/>
          <c:tx>
            <c:strRef>
              <c:f>Race!$A$20</c:f>
              <c:strCache>
                <c:ptCount val="1"/>
                <c:pt idx="0">
                  <c:v>Black or African-American</c:v>
                </c:pt>
              </c:strCache>
            </c:strRef>
          </c:tx>
          <c:spPr>
            <a:solidFill>
              <a:schemeClr val="accent2"/>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Race!$B$20:$G$20</c:f>
              <c:numCache>
                <c:formatCode>General</c:formatCode>
                <c:ptCount val="6"/>
                <c:pt idx="0">
                  <c:v>417</c:v>
                </c:pt>
                <c:pt idx="1">
                  <c:v>4</c:v>
                </c:pt>
                <c:pt idx="2">
                  <c:v>413</c:v>
                </c:pt>
                <c:pt idx="3">
                  <c:v>25</c:v>
                </c:pt>
                <c:pt idx="4">
                  <c:v>71</c:v>
                </c:pt>
                <c:pt idx="5">
                  <c:v>16</c:v>
                </c:pt>
              </c:numCache>
            </c:numRef>
          </c:val>
          <c:extLst>
            <c:ext xmlns:c16="http://schemas.microsoft.com/office/drawing/2014/chart" uri="{C3380CC4-5D6E-409C-BE32-E72D297353CC}">
              <c16:uniqueId val="{00000001-51C6-41D7-9429-8DAE7C29889B}"/>
            </c:ext>
          </c:extLst>
        </c:ser>
        <c:ser>
          <c:idx val="2"/>
          <c:order val="2"/>
          <c:tx>
            <c:strRef>
              <c:f>Race!$A$21</c:f>
              <c:strCache>
                <c:ptCount val="1"/>
                <c:pt idx="0">
                  <c:v>Asian</c:v>
                </c:pt>
              </c:strCache>
            </c:strRef>
          </c:tx>
          <c:spPr>
            <a:solidFill>
              <a:schemeClr val="accent3"/>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Race!$B$21:$G$21</c:f>
              <c:numCache>
                <c:formatCode>General</c:formatCode>
                <c:ptCount val="6"/>
                <c:pt idx="0">
                  <c:v>4</c:v>
                </c:pt>
                <c:pt idx="1">
                  <c:v>0</c:v>
                </c:pt>
                <c:pt idx="2">
                  <c:v>4</c:v>
                </c:pt>
                <c:pt idx="3">
                  <c:v>0</c:v>
                </c:pt>
                <c:pt idx="4">
                  <c:v>0</c:v>
                </c:pt>
                <c:pt idx="5">
                  <c:v>0</c:v>
                </c:pt>
              </c:numCache>
            </c:numRef>
          </c:val>
          <c:extLst>
            <c:ext xmlns:c16="http://schemas.microsoft.com/office/drawing/2014/chart" uri="{C3380CC4-5D6E-409C-BE32-E72D297353CC}">
              <c16:uniqueId val="{00000002-51C6-41D7-9429-8DAE7C29889B}"/>
            </c:ext>
          </c:extLst>
        </c:ser>
        <c:ser>
          <c:idx val="3"/>
          <c:order val="3"/>
          <c:tx>
            <c:strRef>
              <c:f>Race!$A$22</c:f>
              <c:strCache>
                <c:ptCount val="1"/>
                <c:pt idx="0">
                  <c:v>American Indian or Alaska Native </c:v>
                </c:pt>
              </c:strCache>
            </c:strRef>
          </c:tx>
          <c:spPr>
            <a:solidFill>
              <a:schemeClr val="accent4"/>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Race!$B$22:$G$22</c:f>
              <c:numCache>
                <c:formatCode>General</c:formatCode>
                <c:ptCount val="6"/>
                <c:pt idx="0">
                  <c:v>13</c:v>
                </c:pt>
                <c:pt idx="1">
                  <c:v>0</c:v>
                </c:pt>
                <c:pt idx="2">
                  <c:v>13</c:v>
                </c:pt>
                <c:pt idx="3">
                  <c:v>1</c:v>
                </c:pt>
                <c:pt idx="4">
                  <c:v>3</c:v>
                </c:pt>
                <c:pt idx="5">
                  <c:v>0</c:v>
                </c:pt>
              </c:numCache>
            </c:numRef>
          </c:val>
          <c:extLst>
            <c:ext xmlns:c16="http://schemas.microsoft.com/office/drawing/2014/chart" uri="{C3380CC4-5D6E-409C-BE32-E72D297353CC}">
              <c16:uniqueId val="{00000003-51C6-41D7-9429-8DAE7C29889B}"/>
            </c:ext>
          </c:extLst>
        </c:ser>
        <c:ser>
          <c:idx val="4"/>
          <c:order val="4"/>
          <c:tx>
            <c:strRef>
              <c:f>Race!$A$23</c:f>
              <c:strCache>
                <c:ptCount val="1"/>
                <c:pt idx="0">
                  <c:v>Native Hawaiian or Other Pacific Islander</c:v>
                </c:pt>
              </c:strCache>
            </c:strRef>
          </c:tx>
          <c:spPr>
            <a:solidFill>
              <a:schemeClr val="accent5"/>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Race!$B$23:$G$23</c:f>
              <c:numCache>
                <c:formatCode>General</c:formatCode>
                <c:ptCount val="6"/>
                <c:pt idx="0">
                  <c:v>6</c:v>
                </c:pt>
                <c:pt idx="1">
                  <c:v>0</c:v>
                </c:pt>
                <c:pt idx="2">
                  <c:v>6</c:v>
                </c:pt>
                <c:pt idx="3">
                  <c:v>0</c:v>
                </c:pt>
                <c:pt idx="4">
                  <c:v>0</c:v>
                </c:pt>
                <c:pt idx="5">
                  <c:v>1</c:v>
                </c:pt>
              </c:numCache>
            </c:numRef>
          </c:val>
          <c:extLst>
            <c:ext xmlns:c16="http://schemas.microsoft.com/office/drawing/2014/chart" uri="{C3380CC4-5D6E-409C-BE32-E72D297353CC}">
              <c16:uniqueId val="{00000004-51C6-41D7-9429-8DAE7C29889B}"/>
            </c:ext>
          </c:extLst>
        </c:ser>
        <c:ser>
          <c:idx val="5"/>
          <c:order val="5"/>
          <c:tx>
            <c:strRef>
              <c:f>Race!$A$24</c:f>
              <c:strCache>
                <c:ptCount val="1"/>
                <c:pt idx="0">
                  <c:v>Multiple Races</c:v>
                </c:pt>
              </c:strCache>
            </c:strRef>
          </c:tx>
          <c:spPr>
            <a:solidFill>
              <a:schemeClr val="accent6"/>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Race!$B$24:$G$24</c:f>
              <c:numCache>
                <c:formatCode>General</c:formatCode>
                <c:ptCount val="6"/>
                <c:pt idx="0">
                  <c:v>18</c:v>
                </c:pt>
                <c:pt idx="1">
                  <c:v>0</c:v>
                </c:pt>
                <c:pt idx="2">
                  <c:v>18</c:v>
                </c:pt>
                <c:pt idx="3">
                  <c:v>3</c:v>
                </c:pt>
                <c:pt idx="4">
                  <c:v>2</c:v>
                </c:pt>
                <c:pt idx="5">
                  <c:v>2</c:v>
                </c:pt>
              </c:numCache>
            </c:numRef>
          </c:val>
          <c:extLst>
            <c:ext xmlns:c16="http://schemas.microsoft.com/office/drawing/2014/chart" uri="{C3380CC4-5D6E-409C-BE32-E72D297353CC}">
              <c16:uniqueId val="{00000005-51C6-41D7-9429-8DAE7C29889B}"/>
            </c:ext>
          </c:extLst>
        </c:ser>
        <c:dLbls>
          <c:dLblPos val="outEnd"/>
          <c:showLegendKey val="0"/>
          <c:showVal val="1"/>
          <c:showCatName val="0"/>
          <c:showSerName val="0"/>
          <c:showPercent val="0"/>
          <c:showBubbleSize val="0"/>
        </c:dLbls>
        <c:gapWidth val="219"/>
        <c:overlap val="-27"/>
        <c:axId val="586932184"/>
        <c:axId val="586933168"/>
      </c:barChart>
      <c:catAx>
        <c:axId val="586932184"/>
        <c:scaling>
          <c:orientation val="minMax"/>
        </c:scaling>
        <c:delete val="1"/>
        <c:axPos val="b"/>
        <c:numFmt formatCode="General" sourceLinked="1"/>
        <c:majorTickMark val="none"/>
        <c:minorTickMark val="none"/>
        <c:tickLblPos val="nextTo"/>
        <c:crossAx val="586933168"/>
        <c:crosses val="autoZero"/>
        <c:auto val="1"/>
        <c:lblAlgn val="ctr"/>
        <c:lblOffset val="100"/>
        <c:noMultiLvlLbl val="0"/>
      </c:catAx>
      <c:valAx>
        <c:axId val="586933168"/>
        <c:scaling>
          <c:orientation val="minMax"/>
        </c:scaling>
        <c:delete val="1"/>
        <c:axPos val="l"/>
        <c:numFmt formatCode="General" sourceLinked="1"/>
        <c:majorTickMark val="none"/>
        <c:minorTickMark val="none"/>
        <c:tickLblPos val="nextTo"/>
        <c:crossAx val="5869321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Sheltered</a:t>
            </a:r>
          </a:p>
        </c:rich>
      </c:tx>
      <c:layout>
        <c:manualLayout>
          <c:xMode val="edge"/>
          <c:yMode val="edge"/>
          <c:x val="0.43973592306604781"/>
          <c:y val="8.2542022033110674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Ethnicity!$A$6</c:f>
              <c:strCache>
                <c:ptCount val="1"/>
                <c:pt idx="0">
                  <c:v>Hispanic/Latino</c:v>
                </c:pt>
              </c:strCache>
            </c:strRef>
          </c:tx>
          <c:spPr>
            <a:solidFill>
              <a:srgbClr val="F57205"/>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Ethnicity!$B$5:$G$5</c:f>
              <c:strCache>
                <c:ptCount val="6"/>
                <c:pt idx="0">
                  <c:v>Sheltered</c:v>
                </c:pt>
                <c:pt idx="1">
                  <c:v>Family</c:v>
                </c:pt>
                <c:pt idx="2">
                  <c:v>Individual</c:v>
                </c:pt>
                <c:pt idx="3">
                  <c:v>Vet</c:v>
                </c:pt>
                <c:pt idx="4">
                  <c:v>Senior</c:v>
                </c:pt>
                <c:pt idx="5">
                  <c:v>Youth</c:v>
                </c:pt>
              </c:strCache>
            </c:strRef>
          </c:cat>
          <c:val>
            <c:numRef>
              <c:f>Ethnicity!$B$6:$G$6</c:f>
              <c:numCache>
                <c:formatCode>General</c:formatCode>
                <c:ptCount val="6"/>
                <c:pt idx="0">
                  <c:v>66</c:v>
                </c:pt>
                <c:pt idx="1">
                  <c:v>45</c:v>
                </c:pt>
                <c:pt idx="2">
                  <c:v>21</c:v>
                </c:pt>
                <c:pt idx="3">
                  <c:v>1</c:v>
                </c:pt>
                <c:pt idx="4">
                  <c:v>1</c:v>
                </c:pt>
                <c:pt idx="5">
                  <c:v>12</c:v>
                </c:pt>
              </c:numCache>
            </c:numRef>
          </c:val>
          <c:extLst>
            <c:ext xmlns:c16="http://schemas.microsoft.com/office/drawing/2014/chart" uri="{C3380CC4-5D6E-409C-BE32-E72D297353CC}">
              <c16:uniqueId val="{00000000-6D83-4A55-A3B7-486DBAFBEF10}"/>
            </c:ext>
          </c:extLst>
        </c:ser>
        <c:ser>
          <c:idx val="1"/>
          <c:order val="1"/>
          <c:tx>
            <c:strRef>
              <c:f>Ethnicity!$A$7</c:f>
              <c:strCache>
                <c:ptCount val="1"/>
                <c:pt idx="0">
                  <c:v>Non-Hispanic/Non-Latino</c:v>
                </c:pt>
              </c:strCache>
            </c:strRef>
          </c:tx>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Ethnicity!$B$5:$G$5</c:f>
              <c:strCache>
                <c:ptCount val="6"/>
                <c:pt idx="0">
                  <c:v>Sheltered</c:v>
                </c:pt>
                <c:pt idx="1">
                  <c:v>Family</c:v>
                </c:pt>
                <c:pt idx="2">
                  <c:v>Individual</c:v>
                </c:pt>
                <c:pt idx="3">
                  <c:v>Vet</c:v>
                </c:pt>
                <c:pt idx="4">
                  <c:v>Senior</c:v>
                </c:pt>
                <c:pt idx="5">
                  <c:v>Youth</c:v>
                </c:pt>
              </c:strCache>
            </c:strRef>
          </c:cat>
          <c:val>
            <c:numRef>
              <c:f>Ethnicity!$B$7:$G$7</c:f>
              <c:numCache>
                <c:formatCode>General</c:formatCode>
                <c:ptCount val="6"/>
                <c:pt idx="0">
                  <c:v>414</c:v>
                </c:pt>
                <c:pt idx="1">
                  <c:v>225</c:v>
                </c:pt>
                <c:pt idx="2">
                  <c:v>189</c:v>
                </c:pt>
                <c:pt idx="3">
                  <c:v>34</c:v>
                </c:pt>
                <c:pt idx="4">
                  <c:v>22</c:v>
                </c:pt>
                <c:pt idx="5">
                  <c:v>42</c:v>
                </c:pt>
              </c:numCache>
            </c:numRef>
          </c:val>
          <c:extLst>
            <c:ext xmlns:c16="http://schemas.microsoft.com/office/drawing/2014/chart" uri="{C3380CC4-5D6E-409C-BE32-E72D297353CC}">
              <c16:uniqueId val="{00000001-6D83-4A55-A3B7-486DBAFBEF10}"/>
            </c:ext>
          </c:extLst>
        </c:ser>
        <c:dLbls>
          <c:showLegendKey val="0"/>
          <c:showVal val="0"/>
          <c:showCatName val="0"/>
          <c:showSerName val="0"/>
          <c:showPercent val="0"/>
          <c:showBubbleSize val="0"/>
        </c:dLbls>
        <c:gapWidth val="100"/>
        <c:overlap val="100"/>
        <c:axId val="610309336"/>
        <c:axId val="610315240"/>
      </c:barChart>
      <c:catAx>
        <c:axId val="610309336"/>
        <c:scaling>
          <c:orientation val="minMax"/>
        </c:scaling>
        <c:delete val="1"/>
        <c:axPos val="b"/>
        <c:numFmt formatCode="General" sourceLinked="1"/>
        <c:majorTickMark val="none"/>
        <c:minorTickMark val="none"/>
        <c:tickLblPos val="nextTo"/>
        <c:crossAx val="610315240"/>
        <c:crosses val="autoZero"/>
        <c:auto val="1"/>
        <c:lblAlgn val="ctr"/>
        <c:lblOffset val="100"/>
        <c:noMultiLvlLbl val="0"/>
      </c:catAx>
      <c:valAx>
        <c:axId val="610315240"/>
        <c:scaling>
          <c:orientation val="minMax"/>
          <c:min val="0"/>
        </c:scaling>
        <c:delete val="1"/>
        <c:axPos val="l"/>
        <c:numFmt formatCode="General" sourceLinked="1"/>
        <c:majorTickMark val="none"/>
        <c:minorTickMark val="none"/>
        <c:tickLblPos val="nextTo"/>
        <c:crossAx val="6103093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4" dt="2020-05-06T16:45:03.216" idx="2">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0-04-24T08:41:46.874" idx="1">
    <p:pos x="10" y="10"/>
    <p:text/>
    <p:extLst>
      <p:ext uri="{C676402C-5697-4E1C-873F-D02D1690AC5C}">
        <p15:threadingInfo xmlns:p15="http://schemas.microsoft.com/office/powerpoint/2012/main" timeZoneBias="240"/>
      </p:ext>
    </p:extLst>
  </p:cm>
</p:cmLst>
</file>

<file path=ppt/drawings/drawing1.xml><?xml version="1.0" encoding="utf-8"?>
<c:userShapes xmlns:c="http://schemas.openxmlformats.org/drawingml/2006/chart">
  <cdr:relSizeAnchor xmlns:cdr="http://schemas.openxmlformats.org/drawingml/2006/chartDrawing">
    <cdr:from>
      <cdr:x>0.34314</cdr:x>
      <cdr:y>0.92564</cdr:y>
    </cdr:from>
    <cdr:to>
      <cdr:x>0.54656</cdr:x>
      <cdr:y>1</cdr:y>
    </cdr:to>
    <cdr:sp macro="" textlink="">
      <cdr:nvSpPr>
        <cdr:cNvPr id="2" name="TextBox 1"/>
        <cdr:cNvSpPr txBox="1"/>
      </cdr:nvSpPr>
      <cdr:spPr>
        <a:xfrm xmlns:a="http://schemas.openxmlformats.org/drawingml/2006/main">
          <a:off x="2845612" y="4079925"/>
          <a:ext cx="1686910" cy="3277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*Total = 1,510</a:t>
          </a:r>
        </a:p>
      </cdr:txBody>
    </cdr:sp>
  </cdr:relSizeAnchor>
</c:userShapes>
</file>

<file path=ppt/drawings/drawing2.xml><?xml version="1.0" encoding="utf-8"?>
<c:userShapes xmlns:c="http://schemas.openxmlformats.org/drawingml/2006/chart">
  <cdr:relSizeAnchor xmlns:cdr="http://schemas.openxmlformats.org/drawingml/2006/chartDrawing">
    <cdr:from>
      <cdr:x>0.37003</cdr:x>
      <cdr:y>0.91435</cdr:y>
    </cdr:from>
    <cdr:to>
      <cdr:x>0.52051</cdr:x>
      <cdr:y>1</cdr:y>
    </cdr:to>
    <cdr:sp macro="" textlink="">
      <cdr:nvSpPr>
        <cdr:cNvPr id="2" name="TextBox 1"/>
        <cdr:cNvSpPr txBox="1"/>
      </cdr:nvSpPr>
      <cdr:spPr>
        <a:xfrm xmlns:a="http://schemas.openxmlformats.org/drawingml/2006/main">
          <a:off x="2879558" y="3380715"/>
          <a:ext cx="1171074" cy="316673"/>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en-US" sz="1100" dirty="0">
              <a:ln>
                <a:noFill/>
              </a:ln>
            </a:rPr>
            <a:t>*</a:t>
          </a:r>
          <a:r>
            <a:rPr lang="en-US" sz="1100" b="1" dirty="0">
              <a:ln>
                <a:noFill/>
              </a:ln>
            </a:rPr>
            <a:t>TOTAL</a:t>
          </a:r>
          <a:r>
            <a:rPr lang="en-US" sz="1100" dirty="0">
              <a:ln>
                <a:noFill/>
              </a:ln>
            </a:rPr>
            <a:t> = 220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56FA0E-9286-4437-82CB-9B43986D4D9E}" type="datetimeFigureOut">
              <a:rPr lang="en-US" smtClean="0"/>
              <a:t>5/20/2020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B34F5-722B-4374-BCC2-A4388E29AA9B}" type="slidenum">
              <a:rPr lang="en-US" smtClean="0"/>
              <a:t>‹#›</a:t>
            </a:fld>
            <a:endParaRPr lang="en-US"/>
          </a:p>
        </p:txBody>
      </p:sp>
    </p:spTree>
    <p:extLst>
      <p:ext uri="{BB962C8B-B14F-4D97-AF65-F5344CB8AC3E}">
        <p14:creationId xmlns:p14="http://schemas.microsoft.com/office/powerpoint/2010/main" val="2655588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BB34F5-722B-4374-BCC2-A4388E29AA9B}" type="slidenum">
              <a:rPr lang="en-US" smtClean="0"/>
              <a:t>1</a:t>
            </a:fld>
            <a:endParaRPr lang="en-US"/>
          </a:p>
        </p:txBody>
      </p:sp>
    </p:spTree>
    <p:extLst>
      <p:ext uri="{BB962C8B-B14F-4D97-AF65-F5344CB8AC3E}">
        <p14:creationId xmlns:p14="http://schemas.microsoft.com/office/powerpoint/2010/main" val="3185324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chart represents our partnered agencies who counted homeless people in their shelters on the night of the PIT </a:t>
            </a:r>
            <a:r>
              <a:rPr lang="en-US" baseline="0" dirty="0" smtClean="0"/>
              <a:t>Count. </a:t>
            </a:r>
            <a:r>
              <a:rPr lang="en-US" dirty="0" smtClean="0"/>
              <a:t>480 persons sheltered</a:t>
            </a:r>
          </a:p>
          <a:p>
            <a:pPr lvl="1"/>
            <a:r>
              <a:rPr lang="en-US" dirty="0" smtClean="0"/>
              <a:t>361 persons in Emergency Shelter</a:t>
            </a:r>
          </a:p>
          <a:p>
            <a:pPr lvl="1"/>
            <a:r>
              <a:rPr lang="en-US" dirty="0" smtClean="0"/>
              <a:t>119 persons in Transitional Housing </a:t>
            </a:r>
          </a:p>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11</a:t>
            </a:fld>
            <a:endParaRPr lang="en-US"/>
          </a:p>
        </p:txBody>
      </p:sp>
    </p:spTree>
    <p:extLst>
      <p:ext uri="{BB962C8B-B14F-4D97-AF65-F5344CB8AC3E}">
        <p14:creationId xmlns:p14="http://schemas.microsoft.com/office/powerpoint/2010/main" val="947717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12</a:t>
            </a:fld>
            <a:endParaRPr lang="en-US"/>
          </a:p>
        </p:txBody>
      </p:sp>
    </p:spTree>
    <p:extLst>
      <p:ext uri="{BB962C8B-B14F-4D97-AF65-F5344CB8AC3E}">
        <p14:creationId xmlns:p14="http://schemas.microsoft.com/office/powerpoint/2010/main" val="1671198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Unsheltered/Sheltered</a:t>
            </a:r>
            <a:r>
              <a:rPr lang="en-US" baseline="0" dirty="0" smtClean="0"/>
              <a:t> are broken down into Family/Individual, Family/Individual are broken down into Subpopulations – Vet, Senior, and Youth</a:t>
            </a:r>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13</a:t>
            </a:fld>
            <a:endParaRPr lang="en-US"/>
          </a:p>
        </p:txBody>
      </p:sp>
    </p:spTree>
    <p:extLst>
      <p:ext uri="{BB962C8B-B14F-4D97-AF65-F5344CB8AC3E}">
        <p14:creationId xmlns:p14="http://schemas.microsoft.com/office/powerpoint/2010/main" val="3597144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Unsheltered/Sheltered</a:t>
            </a:r>
            <a:r>
              <a:rPr lang="en-US" baseline="0" dirty="0" smtClean="0"/>
              <a:t> are broken down into Family/Individual, Family/Individual are broken down into Subpopulations – Vet, Senior, and Youth</a:t>
            </a:r>
            <a:endParaRPr lang="en-US" dirty="0" smtClean="0"/>
          </a:p>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14</a:t>
            </a:fld>
            <a:endParaRPr lang="en-US"/>
          </a:p>
        </p:txBody>
      </p:sp>
    </p:spTree>
    <p:extLst>
      <p:ext uri="{BB962C8B-B14F-4D97-AF65-F5344CB8AC3E}">
        <p14:creationId xmlns:p14="http://schemas.microsoft.com/office/powerpoint/2010/main" val="1174460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Unsheltered/Sheltered</a:t>
            </a:r>
            <a:r>
              <a:rPr lang="en-US" baseline="0" dirty="0" smtClean="0"/>
              <a:t> pie charts represents how many people were counted in the PIT Count by Race</a:t>
            </a:r>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15</a:t>
            </a:fld>
            <a:endParaRPr lang="en-US"/>
          </a:p>
        </p:txBody>
      </p:sp>
    </p:spTree>
    <p:extLst>
      <p:ext uri="{BB962C8B-B14F-4D97-AF65-F5344CB8AC3E}">
        <p14:creationId xmlns:p14="http://schemas.microsoft.com/office/powerpoint/2010/main" val="1247461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Unsheltered/Sheltered</a:t>
            </a:r>
            <a:r>
              <a:rPr lang="en-US" baseline="0" dirty="0" smtClean="0"/>
              <a:t> pie charts represents how many people were counted in the PIT Count by Ethnicity</a:t>
            </a:r>
            <a:endParaRPr lang="en-US" dirty="0" smtClean="0"/>
          </a:p>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16</a:t>
            </a:fld>
            <a:endParaRPr lang="en-US"/>
          </a:p>
        </p:txBody>
      </p:sp>
    </p:spTree>
    <p:extLst>
      <p:ext uri="{BB962C8B-B14F-4D97-AF65-F5344CB8AC3E}">
        <p14:creationId xmlns:p14="http://schemas.microsoft.com/office/powerpoint/2010/main" val="495033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 Let’s add percentages instead of the actual number here (or both).</a:t>
            </a:r>
          </a:p>
        </p:txBody>
      </p:sp>
      <p:sp>
        <p:nvSpPr>
          <p:cNvPr id="4" name="Slide Number Placeholder 3"/>
          <p:cNvSpPr>
            <a:spLocks noGrp="1"/>
          </p:cNvSpPr>
          <p:nvPr>
            <p:ph type="sldNum" sz="quarter" idx="10"/>
          </p:nvPr>
        </p:nvSpPr>
        <p:spPr/>
        <p:txBody>
          <a:bodyPr/>
          <a:lstStyle/>
          <a:p>
            <a:fld id="{9DBB34F5-722B-4374-BCC2-A4388E29AA9B}" type="slidenum">
              <a:rPr lang="en-US" smtClean="0"/>
              <a:t>17</a:t>
            </a:fld>
            <a:endParaRPr lang="en-US"/>
          </a:p>
        </p:txBody>
      </p:sp>
    </p:spTree>
    <p:extLst>
      <p:ext uri="{BB962C8B-B14F-4D97-AF65-F5344CB8AC3E}">
        <p14:creationId xmlns:p14="http://schemas.microsoft.com/office/powerpoint/2010/main" val="3423412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slide but this looks inconsistent with the youth count in an earlier slide.  Please advise</a:t>
            </a:r>
          </a:p>
        </p:txBody>
      </p:sp>
      <p:sp>
        <p:nvSpPr>
          <p:cNvPr id="4" name="Slide Number Placeholder 3"/>
          <p:cNvSpPr>
            <a:spLocks noGrp="1"/>
          </p:cNvSpPr>
          <p:nvPr>
            <p:ph type="sldNum" sz="quarter" idx="10"/>
          </p:nvPr>
        </p:nvSpPr>
        <p:spPr/>
        <p:txBody>
          <a:bodyPr/>
          <a:lstStyle/>
          <a:p>
            <a:fld id="{9DBB34F5-722B-4374-BCC2-A4388E29AA9B}" type="slidenum">
              <a:rPr lang="en-US" smtClean="0"/>
              <a:t>18</a:t>
            </a:fld>
            <a:endParaRPr lang="en-US"/>
          </a:p>
        </p:txBody>
      </p:sp>
    </p:spTree>
    <p:extLst>
      <p:ext uri="{BB962C8B-B14F-4D97-AF65-F5344CB8AC3E}">
        <p14:creationId xmlns:p14="http://schemas.microsoft.com/office/powerpoint/2010/main" val="919853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should be compiled by groups not by years.  In other words, I should see the veteran count for 2017-2020.  Its easier to see the trends if its by groups.</a:t>
            </a:r>
          </a:p>
        </p:txBody>
      </p:sp>
      <p:sp>
        <p:nvSpPr>
          <p:cNvPr id="4" name="Slide Number Placeholder 3"/>
          <p:cNvSpPr>
            <a:spLocks noGrp="1"/>
          </p:cNvSpPr>
          <p:nvPr>
            <p:ph type="sldNum" sz="quarter" idx="10"/>
          </p:nvPr>
        </p:nvSpPr>
        <p:spPr/>
        <p:txBody>
          <a:bodyPr/>
          <a:lstStyle/>
          <a:p>
            <a:fld id="{9DBB34F5-722B-4374-BCC2-A4388E29AA9B}" type="slidenum">
              <a:rPr lang="en-US" smtClean="0"/>
              <a:t>19</a:t>
            </a:fld>
            <a:endParaRPr lang="en-US"/>
          </a:p>
        </p:txBody>
      </p:sp>
    </p:spTree>
    <p:extLst>
      <p:ext uri="{BB962C8B-B14F-4D97-AF65-F5344CB8AC3E}">
        <p14:creationId xmlns:p14="http://schemas.microsoft.com/office/powerpoint/2010/main" val="2308515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Unsheltered</a:t>
            </a:r>
            <a:r>
              <a:rPr lang="en-US" baseline="0" dirty="0" smtClean="0"/>
              <a:t> pie charts represents how many people were counted in the PIT Count by self identifying as being a Veteran or ever in Foster Care.</a:t>
            </a:r>
            <a:endParaRPr lang="en-US" dirty="0" smtClean="0"/>
          </a:p>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20</a:t>
            </a:fld>
            <a:endParaRPr lang="en-US"/>
          </a:p>
        </p:txBody>
      </p:sp>
    </p:spTree>
    <p:extLst>
      <p:ext uri="{BB962C8B-B14F-4D97-AF65-F5344CB8AC3E}">
        <p14:creationId xmlns:p14="http://schemas.microsoft.com/office/powerpoint/2010/main" val="78809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BB34F5-722B-4374-BCC2-A4388E29AA9B}" type="slidenum">
              <a:rPr lang="en-US" smtClean="0"/>
              <a:t>2</a:t>
            </a:fld>
            <a:endParaRPr lang="en-US"/>
          </a:p>
        </p:txBody>
      </p:sp>
    </p:spTree>
    <p:extLst>
      <p:ext uri="{BB962C8B-B14F-4D97-AF65-F5344CB8AC3E}">
        <p14:creationId xmlns:p14="http://schemas.microsoft.com/office/powerpoint/2010/main" val="1966636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Unsheltered</a:t>
            </a:r>
            <a:r>
              <a:rPr lang="en-US" baseline="0" dirty="0" smtClean="0"/>
              <a:t> pie charts represents how many people were counted in the PIT Count by self identifying as having one or multiple Health Conditions</a:t>
            </a:r>
            <a:endParaRPr lang="en-US" dirty="0" smtClean="0"/>
          </a:p>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21</a:t>
            </a:fld>
            <a:endParaRPr lang="en-US"/>
          </a:p>
        </p:txBody>
      </p:sp>
    </p:spTree>
    <p:extLst>
      <p:ext uri="{BB962C8B-B14F-4D97-AF65-F5344CB8AC3E}">
        <p14:creationId xmlns:p14="http://schemas.microsoft.com/office/powerpoint/2010/main" val="1728167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percentage update language</a:t>
            </a:r>
          </a:p>
        </p:txBody>
      </p:sp>
      <p:sp>
        <p:nvSpPr>
          <p:cNvPr id="4" name="Slide Number Placeholder 3"/>
          <p:cNvSpPr>
            <a:spLocks noGrp="1"/>
          </p:cNvSpPr>
          <p:nvPr>
            <p:ph type="sldNum" sz="quarter" idx="10"/>
          </p:nvPr>
        </p:nvSpPr>
        <p:spPr/>
        <p:txBody>
          <a:bodyPr/>
          <a:lstStyle/>
          <a:p>
            <a:fld id="{9DBB34F5-722B-4374-BCC2-A4388E29AA9B}" type="slidenum">
              <a:rPr lang="en-US" smtClean="0"/>
              <a:t>22</a:t>
            </a:fld>
            <a:endParaRPr lang="en-US"/>
          </a:p>
        </p:txBody>
      </p:sp>
    </p:spTree>
    <p:extLst>
      <p:ext uri="{BB962C8B-B14F-4D97-AF65-F5344CB8AC3E}">
        <p14:creationId xmlns:p14="http://schemas.microsoft.com/office/powerpoint/2010/main" val="1637867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percentages change</a:t>
            </a:r>
            <a:r>
              <a:rPr lang="en-US" baseline="0" dirty="0"/>
              <a:t> size</a:t>
            </a:r>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23</a:t>
            </a:fld>
            <a:endParaRPr lang="en-US"/>
          </a:p>
        </p:txBody>
      </p:sp>
    </p:spTree>
    <p:extLst>
      <p:ext uri="{BB962C8B-B14F-4D97-AF65-F5344CB8AC3E}">
        <p14:creationId xmlns:p14="http://schemas.microsoft.com/office/powerpoint/2010/main" val="3501602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go towards the very end of the report.</a:t>
            </a:r>
          </a:p>
        </p:txBody>
      </p:sp>
      <p:sp>
        <p:nvSpPr>
          <p:cNvPr id="4" name="Slide Number Placeholder 3"/>
          <p:cNvSpPr>
            <a:spLocks noGrp="1"/>
          </p:cNvSpPr>
          <p:nvPr>
            <p:ph type="sldNum" sz="quarter" idx="10"/>
          </p:nvPr>
        </p:nvSpPr>
        <p:spPr/>
        <p:txBody>
          <a:bodyPr/>
          <a:lstStyle/>
          <a:p>
            <a:fld id="{9DBB34F5-722B-4374-BCC2-A4388E29AA9B}" type="slidenum">
              <a:rPr lang="en-US" smtClean="0"/>
              <a:t>24</a:t>
            </a:fld>
            <a:endParaRPr lang="en-US"/>
          </a:p>
        </p:txBody>
      </p:sp>
    </p:spTree>
    <p:extLst>
      <p:ext uri="{BB962C8B-B14F-4D97-AF65-F5344CB8AC3E}">
        <p14:creationId xmlns:p14="http://schemas.microsoft.com/office/powerpoint/2010/main" val="3174569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also be on the same page of the GIS map.  Just add icons to the shelters.</a:t>
            </a:r>
          </a:p>
        </p:txBody>
      </p:sp>
      <p:sp>
        <p:nvSpPr>
          <p:cNvPr id="4" name="Slide Number Placeholder 3"/>
          <p:cNvSpPr>
            <a:spLocks noGrp="1"/>
          </p:cNvSpPr>
          <p:nvPr>
            <p:ph type="sldNum" sz="quarter" idx="10"/>
          </p:nvPr>
        </p:nvSpPr>
        <p:spPr/>
        <p:txBody>
          <a:bodyPr/>
          <a:lstStyle/>
          <a:p>
            <a:fld id="{9DBB34F5-722B-4374-BCC2-A4388E29AA9B}" type="slidenum">
              <a:rPr lang="en-US" smtClean="0"/>
              <a:t>3</a:t>
            </a:fld>
            <a:endParaRPr lang="en-US"/>
          </a:p>
        </p:txBody>
      </p:sp>
    </p:spTree>
    <p:extLst>
      <p:ext uri="{BB962C8B-B14F-4D97-AF65-F5344CB8AC3E}">
        <p14:creationId xmlns:p14="http://schemas.microsoft.com/office/powerpoint/2010/main" val="1229346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on the same slide as the GIS map.  You can add a pin drop or icon for the shelter locations as well.</a:t>
            </a:r>
          </a:p>
        </p:txBody>
      </p:sp>
      <p:sp>
        <p:nvSpPr>
          <p:cNvPr id="4" name="Slide Number Placeholder 3"/>
          <p:cNvSpPr>
            <a:spLocks noGrp="1"/>
          </p:cNvSpPr>
          <p:nvPr>
            <p:ph type="sldNum" sz="quarter" idx="10"/>
          </p:nvPr>
        </p:nvSpPr>
        <p:spPr/>
        <p:txBody>
          <a:bodyPr/>
          <a:lstStyle/>
          <a:p>
            <a:fld id="{9DBB34F5-722B-4374-BCC2-A4388E29AA9B}" type="slidenum">
              <a:rPr lang="en-US" smtClean="0"/>
              <a:t>4</a:t>
            </a:fld>
            <a:endParaRPr lang="en-US"/>
          </a:p>
        </p:txBody>
      </p:sp>
    </p:spTree>
    <p:extLst>
      <p:ext uri="{BB962C8B-B14F-4D97-AF65-F5344CB8AC3E}">
        <p14:creationId xmlns:p14="http://schemas.microsoft.com/office/powerpoint/2010/main" val="3225611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5</a:t>
            </a:fld>
            <a:endParaRPr lang="en-US"/>
          </a:p>
        </p:txBody>
      </p:sp>
    </p:spTree>
    <p:extLst>
      <p:ext uri="{BB962C8B-B14F-4D97-AF65-F5344CB8AC3E}">
        <p14:creationId xmlns:p14="http://schemas.microsoft.com/office/powerpoint/2010/main" val="2298592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7</a:t>
            </a:fld>
            <a:endParaRPr lang="en-US"/>
          </a:p>
        </p:txBody>
      </p:sp>
    </p:spTree>
    <p:extLst>
      <p:ext uri="{BB962C8B-B14F-4D97-AF65-F5344CB8AC3E}">
        <p14:creationId xmlns:p14="http://schemas.microsoft.com/office/powerpoint/2010/main" val="4221095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509</a:t>
            </a:r>
            <a:r>
              <a:rPr lang="en-US" baseline="0" dirty="0" smtClean="0"/>
              <a:t> unsheltered individuals were counted in District Seven.  230 individuals were counted in District Three.  106 unsheltered individuals were counted in District Four.  Less than 100 individuals were counted in each of the remaining districts.</a:t>
            </a:r>
            <a:endParaRPr lang="en-US" dirty="0" smtClean="0"/>
          </a:p>
        </p:txBody>
      </p:sp>
      <p:sp>
        <p:nvSpPr>
          <p:cNvPr id="4" name="Slide Number Placeholder 3"/>
          <p:cNvSpPr>
            <a:spLocks noGrp="1"/>
          </p:cNvSpPr>
          <p:nvPr>
            <p:ph type="sldNum" sz="quarter" idx="10"/>
          </p:nvPr>
        </p:nvSpPr>
        <p:spPr/>
        <p:txBody>
          <a:bodyPr/>
          <a:lstStyle/>
          <a:p>
            <a:fld id="{9DBB34F5-722B-4374-BCC2-A4388E29AA9B}" type="slidenum">
              <a:rPr lang="en-US" smtClean="0"/>
              <a:t>8</a:t>
            </a:fld>
            <a:endParaRPr lang="en-US"/>
          </a:p>
        </p:txBody>
      </p:sp>
    </p:spTree>
    <p:extLst>
      <p:ext uri="{BB962C8B-B14F-4D97-AF65-F5344CB8AC3E}">
        <p14:creationId xmlns:p14="http://schemas.microsoft.com/office/powerpoint/2010/main" val="1815651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9</a:t>
            </a:fld>
            <a:endParaRPr lang="en-US"/>
          </a:p>
        </p:txBody>
      </p:sp>
    </p:spTree>
    <p:extLst>
      <p:ext uri="{BB962C8B-B14F-4D97-AF65-F5344CB8AC3E}">
        <p14:creationId xmlns:p14="http://schemas.microsoft.com/office/powerpoint/2010/main" val="1480643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10</a:t>
            </a:fld>
            <a:endParaRPr lang="en-US"/>
          </a:p>
        </p:txBody>
      </p:sp>
    </p:spTree>
    <p:extLst>
      <p:ext uri="{BB962C8B-B14F-4D97-AF65-F5344CB8AC3E}">
        <p14:creationId xmlns:p14="http://schemas.microsoft.com/office/powerpoint/2010/main" val="3893438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5/20/2020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20.xml"/></Relationships>
</file>

<file path=ppt/slides/_rels/slide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3316" y="2404534"/>
            <a:ext cx="8370687" cy="1646302"/>
          </a:xfrm>
        </p:spPr>
        <p:txBody>
          <a:bodyPr/>
          <a:lstStyle/>
          <a:p>
            <a:r>
              <a:rPr lang="en-US" dirty="0"/>
              <a:t>2020 Point-in-Time Count</a:t>
            </a:r>
          </a:p>
        </p:txBody>
      </p:sp>
      <p:sp>
        <p:nvSpPr>
          <p:cNvPr id="3" name="Subtitle 2"/>
          <p:cNvSpPr>
            <a:spLocks noGrp="1"/>
          </p:cNvSpPr>
          <p:nvPr>
            <p:ph type="subTitle" idx="1"/>
          </p:nvPr>
        </p:nvSpPr>
        <p:spPr/>
        <p:txBody>
          <a:bodyPr>
            <a:normAutofit/>
          </a:bodyPr>
          <a:lstStyle/>
          <a:p>
            <a:r>
              <a:rPr lang="en-US" sz="2800" dirty="0"/>
              <a:t>Homeless &amp; Housing Alliance</a:t>
            </a:r>
          </a:p>
          <a:p>
            <a:r>
              <a:rPr lang="en-US" sz="2800" dirty="0"/>
              <a:t>Palm Beach County Community Services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135" y="428028"/>
            <a:ext cx="1291244" cy="118040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537" y="395214"/>
            <a:ext cx="2387141" cy="1135243"/>
          </a:xfrm>
          <a:prstGeom prst="rect">
            <a:avLst/>
          </a:prstGeom>
        </p:spPr>
      </p:pic>
      <p:pic>
        <p:nvPicPr>
          <p:cNvPr id="11" name="Picture 10"/>
          <p:cNvPicPr>
            <a:picLocks noChangeAspect="1"/>
          </p:cNvPicPr>
          <p:nvPr/>
        </p:nvPicPr>
        <p:blipFill>
          <a:blip r:embed="rId5"/>
          <a:stretch>
            <a:fillRect/>
          </a:stretch>
        </p:blipFill>
        <p:spPr>
          <a:xfrm>
            <a:off x="6994836" y="463549"/>
            <a:ext cx="2144930" cy="1066908"/>
          </a:xfrm>
          <a:prstGeom prst="rect">
            <a:avLst/>
          </a:prstGeom>
        </p:spPr>
      </p:pic>
    </p:spTree>
    <p:extLst>
      <p:ext uri="{BB962C8B-B14F-4D97-AF65-F5344CB8AC3E}">
        <p14:creationId xmlns:p14="http://schemas.microsoft.com/office/powerpoint/2010/main" val="1672237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207" y="85060"/>
            <a:ext cx="9651793" cy="6560288"/>
          </a:xfrm>
          <a:prstGeom prst="rect">
            <a:avLst/>
          </a:prstGeom>
        </p:spPr>
      </p:pic>
      <p:sp>
        <p:nvSpPr>
          <p:cNvPr id="2" name="TextBox 1"/>
          <p:cNvSpPr txBox="1"/>
          <p:nvPr/>
        </p:nvSpPr>
        <p:spPr>
          <a:xfrm>
            <a:off x="276447" y="1456661"/>
            <a:ext cx="1998921" cy="3139321"/>
          </a:xfrm>
          <a:prstGeom prst="rect">
            <a:avLst/>
          </a:prstGeom>
          <a:noFill/>
        </p:spPr>
        <p:txBody>
          <a:bodyPr wrap="square" rtlCol="0">
            <a:spAutoFit/>
          </a:bodyPr>
          <a:lstStyle/>
          <a:p>
            <a:r>
              <a:rPr lang="en-US" dirty="0" smtClean="0"/>
              <a:t>There were 110 unsheltered individuals counted in John Prince Park during the PIT count.  </a:t>
            </a:r>
          </a:p>
          <a:p>
            <a:endParaRPr lang="en-US" dirty="0"/>
          </a:p>
          <a:p>
            <a:r>
              <a:rPr lang="en-US" dirty="0" smtClean="0"/>
              <a:t>As of 5/20/2020, the count is over 150.  </a:t>
            </a:r>
            <a:endParaRPr lang="en-US" dirty="0"/>
          </a:p>
        </p:txBody>
      </p:sp>
    </p:spTree>
    <p:extLst>
      <p:ext uri="{BB962C8B-B14F-4D97-AF65-F5344CB8AC3E}">
        <p14:creationId xmlns:p14="http://schemas.microsoft.com/office/powerpoint/2010/main" val="1013302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156" y="70207"/>
            <a:ext cx="9775546" cy="1320800"/>
          </a:xfrm>
        </p:spPr>
        <p:txBody>
          <a:bodyPr/>
          <a:lstStyle/>
          <a:p>
            <a:pPr algn="ctr"/>
            <a:r>
              <a:rPr lang="en-US" dirty="0"/>
              <a:t>2020 PIT Count – Shelters</a:t>
            </a:r>
          </a:p>
        </p:txBody>
      </p:sp>
      <p:graphicFrame>
        <p:nvGraphicFramePr>
          <p:cNvPr id="7" name="Chart 6">
            <a:extLst>
              <a:ext uri="{FF2B5EF4-FFF2-40B4-BE49-F238E27FC236}">
                <a16:creationId xmlns:a16="http://schemas.microsoft.com/office/drawing/2014/main" id="{81D9DA81-9A0F-476C-A397-2C63590FCB3A}"/>
              </a:ext>
            </a:extLst>
          </p:cNvPr>
          <p:cNvGraphicFramePr>
            <a:graphicFrameLocks/>
          </p:cNvGraphicFramePr>
          <p:nvPr>
            <p:extLst>
              <p:ext uri="{D42A27DB-BD31-4B8C-83A1-F6EECF244321}">
                <p14:modId xmlns:p14="http://schemas.microsoft.com/office/powerpoint/2010/main" val="700947386"/>
              </p:ext>
            </p:extLst>
          </p:nvPr>
        </p:nvGraphicFramePr>
        <p:xfrm>
          <a:off x="1474188" y="2057532"/>
          <a:ext cx="6925533" cy="4800468"/>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2"/>
          <p:cNvSpPr>
            <a:spLocks noGrp="1"/>
          </p:cNvSpPr>
          <p:nvPr>
            <p:ph idx="1"/>
          </p:nvPr>
        </p:nvSpPr>
        <p:spPr>
          <a:xfrm>
            <a:off x="148856" y="865125"/>
            <a:ext cx="11738343" cy="623708"/>
          </a:xfrm>
        </p:spPr>
        <p:txBody>
          <a:bodyPr>
            <a:normAutofit fontScale="32500" lnSpcReduction="20000"/>
          </a:bodyPr>
          <a:lstStyle/>
          <a:p>
            <a:pPr marL="0" indent="0">
              <a:buNone/>
            </a:pPr>
            <a:r>
              <a:rPr lang="en-US" sz="4500" dirty="0"/>
              <a:t>This chart represents our partnered agencies who counted homeless people in their shelters on the night of the PIT </a:t>
            </a:r>
            <a:r>
              <a:rPr lang="en-US" sz="4500" dirty="0"/>
              <a:t>Count. </a:t>
            </a:r>
            <a:endParaRPr lang="en-US" sz="4500" dirty="0" smtClean="0"/>
          </a:p>
          <a:p>
            <a:pPr marL="0" indent="0">
              <a:buNone/>
            </a:pPr>
            <a:r>
              <a:rPr lang="en-US" sz="4500" dirty="0" smtClean="0"/>
              <a:t>A total of 480 persons were sheltered.  361 </a:t>
            </a:r>
            <a:r>
              <a:rPr lang="en-US" sz="4500" dirty="0"/>
              <a:t>persons in Emergency </a:t>
            </a:r>
            <a:r>
              <a:rPr lang="en-US" sz="4500" dirty="0" smtClean="0"/>
              <a:t>Shelter and 119 </a:t>
            </a:r>
            <a:r>
              <a:rPr lang="en-US" sz="4500" dirty="0"/>
              <a:t>persons in Transitional </a:t>
            </a:r>
            <a:r>
              <a:rPr lang="en-US" sz="4500" dirty="0" smtClean="0"/>
              <a:t>Housing.</a:t>
            </a:r>
            <a:endParaRPr lang="en-US" sz="4500" dirty="0"/>
          </a:p>
          <a:p>
            <a:endParaRPr lang="en-US" dirty="0"/>
          </a:p>
        </p:txBody>
      </p:sp>
    </p:spTree>
    <p:extLst>
      <p:ext uri="{BB962C8B-B14F-4D97-AF65-F5344CB8AC3E}">
        <p14:creationId xmlns:p14="http://schemas.microsoft.com/office/powerpoint/2010/main" val="2126126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3" y="59389"/>
            <a:ext cx="8596668" cy="602175"/>
          </a:xfrm>
        </p:spPr>
        <p:txBody>
          <a:bodyPr>
            <a:normAutofit fontScale="90000"/>
          </a:bodyPr>
          <a:lstStyle/>
          <a:p>
            <a:pPr algn="ctr"/>
            <a:r>
              <a:rPr lang="en-US" dirty="0"/>
              <a:t>2020 PIT Count – Subpopulations</a:t>
            </a:r>
          </a:p>
        </p:txBody>
      </p:sp>
      <p:sp>
        <p:nvSpPr>
          <p:cNvPr id="3" name="Content Placeholder 2"/>
          <p:cNvSpPr>
            <a:spLocks noGrp="1"/>
          </p:cNvSpPr>
          <p:nvPr>
            <p:ph idx="1"/>
          </p:nvPr>
        </p:nvSpPr>
        <p:spPr>
          <a:xfrm>
            <a:off x="885525" y="835381"/>
            <a:ext cx="8596668" cy="615048"/>
          </a:xfrm>
        </p:spPr>
        <p:txBody>
          <a:bodyPr>
            <a:normAutofit lnSpcReduction="10000"/>
          </a:bodyPr>
          <a:lstStyle/>
          <a:p>
            <a:r>
              <a:rPr lang="en-US" dirty="0"/>
              <a:t>The graphs below shows how many people by subpopulations are experiencing homelessness. </a:t>
            </a:r>
          </a:p>
        </p:txBody>
      </p:sp>
      <p:graphicFrame>
        <p:nvGraphicFramePr>
          <p:cNvPr id="5" name="Chart 4"/>
          <p:cNvGraphicFramePr>
            <a:graphicFrameLocks/>
          </p:cNvGraphicFramePr>
          <p:nvPr>
            <p:extLst>
              <p:ext uri="{D42A27DB-BD31-4B8C-83A1-F6EECF244321}">
                <p14:modId xmlns:p14="http://schemas.microsoft.com/office/powerpoint/2010/main" val="1026940846"/>
              </p:ext>
            </p:extLst>
          </p:nvPr>
        </p:nvGraphicFramePr>
        <p:xfrm>
          <a:off x="569201" y="4155982"/>
          <a:ext cx="8912992" cy="22921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252154315"/>
              </p:ext>
            </p:extLst>
          </p:nvPr>
        </p:nvGraphicFramePr>
        <p:xfrm>
          <a:off x="401427" y="1798062"/>
          <a:ext cx="9564864" cy="23579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04460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317" y="168622"/>
            <a:ext cx="8596668" cy="818147"/>
          </a:xfrm>
        </p:spPr>
        <p:txBody>
          <a:bodyPr/>
          <a:lstStyle/>
          <a:p>
            <a:pPr algn="ctr"/>
            <a:r>
              <a:rPr lang="en-US" dirty="0"/>
              <a:t>2020 PIT Count– Race &amp; Subpopulation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4970945"/>
              </p:ext>
            </p:extLst>
          </p:nvPr>
        </p:nvGraphicFramePr>
        <p:xfrm>
          <a:off x="396158" y="1202795"/>
          <a:ext cx="9709079" cy="3038520"/>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txBox="1">
            <a:spLocks/>
          </p:cNvSpPr>
          <p:nvPr/>
        </p:nvSpPr>
        <p:spPr>
          <a:xfrm>
            <a:off x="710317" y="1116253"/>
            <a:ext cx="8596668" cy="68535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Sheltered/Unsheltered are broken down into Family/Individual, Family/Individual are broken down into Subpopulations – Vet, Senior, and Youth.</a:t>
            </a:r>
          </a:p>
          <a:p>
            <a:pPr marL="0" indent="0">
              <a:buFont typeface="Wingdings 3" charset="2"/>
              <a:buNone/>
            </a:pP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892829851"/>
              </p:ext>
            </p:extLst>
          </p:nvPr>
        </p:nvGraphicFramePr>
        <p:xfrm>
          <a:off x="396158" y="3772581"/>
          <a:ext cx="9408761" cy="27895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5207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863" y="160421"/>
            <a:ext cx="8596668" cy="689811"/>
          </a:xfrm>
        </p:spPr>
        <p:txBody>
          <a:bodyPr>
            <a:normAutofit fontScale="90000"/>
          </a:bodyPr>
          <a:lstStyle/>
          <a:p>
            <a:r>
              <a:rPr lang="en-US" dirty="0"/>
              <a:t>2020 PIT Count– Ethnicity &amp; Subpopulation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93132272"/>
              </p:ext>
            </p:extLst>
          </p:nvPr>
        </p:nvGraphicFramePr>
        <p:xfrm>
          <a:off x="302772" y="1614792"/>
          <a:ext cx="9308348" cy="2556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2876432075"/>
              </p:ext>
            </p:extLst>
          </p:nvPr>
        </p:nvGraphicFramePr>
        <p:xfrm>
          <a:off x="302772" y="4171308"/>
          <a:ext cx="9346849" cy="2497342"/>
        </p:xfrm>
        <a:graphic>
          <a:graphicData uri="http://schemas.openxmlformats.org/drawingml/2006/chart">
            <c:chart xmlns:c="http://schemas.openxmlformats.org/drawingml/2006/chart" xmlns:r="http://schemas.openxmlformats.org/officeDocument/2006/relationships" r:id="rId4"/>
          </a:graphicData>
        </a:graphic>
      </p:graphicFrame>
      <p:sp>
        <p:nvSpPr>
          <p:cNvPr id="6" name="Content Placeholder 2"/>
          <p:cNvSpPr txBox="1">
            <a:spLocks/>
          </p:cNvSpPr>
          <p:nvPr/>
        </p:nvSpPr>
        <p:spPr>
          <a:xfrm>
            <a:off x="658612" y="960262"/>
            <a:ext cx="8596668" cy="654530"/>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Sheltered/Unsheltered are broken down into Family/Individual, Family/Individual are broken down into Subpopulations – Vet, Senior, and Youth</a:t>
            </a:r>
          </a:p>
          <a:p>
            <a:pPr marL="0" indent="0">
              <a:buFont typeface="Wingdings 3" charset="2"/>
              <a:buNone/>
            </a:pPr>
            <a:endParaRPr lang="en-US" dirty="0"/>
          </a:p>
        </p:txBody>
      </p:sp>
    </p:spTree>
    <p:extLst>
      <p:ext uri="{BB962C8B-B14F-4D97-AF65-F5344CB8AC3E}">
        <p14:creationId xmlns:p14="http://schemas.microsoft.com/office/powerpoint/2010/main" val="4229416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90" y="49658"/>
            <a:ext cx="8596668" cy="1320800"/>
          </a:xfrm>
        </p:spPr>
        <p:txBody>
          <a:bodyPr/>
          <a:lstStyle/>
          <a:p>
            <a:pPr algn="ctr"/>
            <a:r>
              <a:rPr lang="en-US" dirty="0"/>
              <a:t>2020 PIT Count - Race</a:t>
            </a:r>
          </a:p>
        </p:txBody>
      </p:sp>
      <p:graphicFrame>
        <p:nvGraphicFramePr>
          <p:cNvPr id="4" name="Chart 3"/>
          <p:cNvGraphicFramePr>
            <a:graphicFrameLocks/>
          </p:cNvGraphicFramePr>
          <p:nvPr>
            <p:extLst>
              <p:ext uri="{D42A27DB-BD31-4B8C-83A1-F6EECF244321}">
                <p14:modId xmlns:p14="http://schemas.microsoft.com/office/powerpoint/2010/main" val="1261683661"/>
              </p:ext>
            </p:extLst>
          </p:nvPr>
        </p:nvGraphicFramePr>
        <p:xfrm>
          <a:off x="-127165" y="1709103"/>
          <a:ext cx="6043366" cy="4692676"/>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txBox="1">
            <a:spLocks/>
          </p:cNvSpPr>
          <p:nvPr/>
        </p:nvSpPr>
        <p:spPr>
          <a:xfrm>
            <a:off x="342014" y="862256"/>
            <a:ext cx="8596668" cy="63398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mtClean="0"/>
              <a:t>Unsheltered/Sheltered pie charts represents how many people were counted in the PIT Count by Race</a:t>
            </a:r>
          </a:p>
          <a:p>
            <a:endParaRPr lang="en-US" dirty="0"/>
          </a:p>
        </p:txBody>
      </p:sp>
      <p:graphicFrame>
        <p:nvGraphicFramePr>
          <p:cNvPr id="7" name="Content Placeholder 7"/>
          <p:cNvGraphicFramePr>
            <a:graphicFrameLocks/>
          </p:cNvGraphicFramePr>
          <p:nvPr>
            <p:extLst>
              <p:ext uri="{D42A27DB-BD31-4B8C-83A1-F6EECF244321}">
                <p14:modId xmlns:p14="http://schemas.microsoft.com/office/powerpoint/2010/main" val="3954295621"/>
              </p:ext>
            </p:extLst>
          </p:nvPr>
        </p:nvGraphicFramePr>
        <p:xfrm>
          <a:off x="5242339" y="1699270"/>
          <a:ext cx="5945614" cy="42770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88939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289" y="63886"/>
            <a:ext cx="8596668" cy="801035"/>
          </a:xfrm>
        </p:spPr>
        <p:txBody>
          <a:bodyPr/>
          <a:lstStyle/>
          <a:p>
            <a:pPr algn="ctr"/>
            <a:r>
              <a:rPr lang="en-US" dirty="0"/>
              <a:t>2020 PIT Count - Ethnicity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1761891"/>
              </p:ext>
            </p:extLst>
          </p:nvPr>
        </p:nvGraphicFramePr>
        <p:xfrm>
          <a:off x="107795" y="1307305"/>
          <a:ext cx="5871664" cy="5322769"/>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txBox="1">
            <a:spLocks/>
          </p:cNvSpPr>
          <p:nvPr/>
        </p:nvSpPr>
        <p:spPr>
          <a:xfrm>
            <a:off x="170548" y="738533"/>
            <a:ext cx="8596668" cy="59288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Sheltered/Unsheltered pie charts represents how many people were counted in the PIT Count by Ethnicity</a:t>
            </a: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630392747"/>
              </p:ext>
            </p:extLst>
          </p:nvPr>
        </p:nvGraphicFramePr>
        <p:xfrm>
          <a:off x="3609748" y="1182460"/>
          <a:ext cx="8456033" cy="53035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52572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693" y="370416"/>
            <a:ext cx="8596668" cy="1320800"/>
          </a:xfrm>
        </p:spPr>
        <p:txBody>
          <a:bodyPr/>
          <a:lstStyle/>
          <a:p>
            <a:pPr algn="ctr"/>
            <a:r>
              <a:rPr lang="en-US" dirty="0"/>
              <a:t>2020 PIT Count – Unsheltered – Gender Identity &amp; Sexual Orientation </a:t>
            </a:r>
          </a:p>
        </p:txBody>
      </p:sp>
      <p:sp>
        <p:nvSpPr>
          <p:cNvPr id="3" name="Content Placeholder 2"/>
          <p:cNvSpPr>
            <a:spLocks noGrp="1"/>
          </p:cNvSpPr>
          <p:nvPr>
            <p:ph idx="1"/>
          </p:nvPr>
        </p:nvSpPr>
        <p:spPr>
          <a:xfrm>
            <a:off x="787693" y="1691216"/>
            <a:ext cx="8596668" cy="621113"/>
          </a:xfrm>
        </p:spPr>
        <p:txBody>
          <a:bodyPr>
            <a:normAutofit lnSpcReduction="10000"/>
          </a:bodyPr>
          <a:lstStyle/>
          <a:p>
            <a:r>
              <a:rPr lang="en-US" dirty="0"/>
              <a:t>The chart below shows how may unsheltered homeless persons by Gender Identity and Sexual Orientation</a:t>
            </a:r>
          </a:p>
        </p:txBody>
      </p:sp>
      <p:graphicFrame>
        <p:nvGraphicFramePr>
          <p:cNvPr id="7" name="Chart 6"/>
          <p:cNvGraphicFramePr>
            <a:graphicFrameLocks/>
          </p:cNvGraphicFramePr>
          <p:nvPr>
            <p:extLst>
              <p:ext uri="{D42A27DB-BD31-4B8C-83A1-F6EECF244321}">
                <p14:modId xmlns:p14="http://schemas.microsoft.com/office/powerpoint/2010/main" val="1866127883"/>
              </p:ext>
            </p:extLst>
          </p:nvPr>
        </p:nvGraphicFramePr>
        <p:xfrm>
          <a:off x="2122509" y="2298342"/>
          <a:ext cx="10825223" cy="44881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014516198"/>
              </p:ext>
            </p:extLst>
          </p:nvPr>
        </p:nvGraphicFramePr>
        <p:xfrm>
          <a:off x="-2712062" y="2311728"/>
          <a:ext cx="9203239" cy="44607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27523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980374" cy="1320800"/>
          </a:xfrm>
        </p:spPr>
        <p:txBody>
          <a:bodyPr/>
          <a:lstStyle/>
          <a:p>
            <a:r>
              <a:rPr lang="en-US" dirty="0"/>
              <a:t>2020 PIT Count – Unsheltered - Age Range</a:t>
            </a:r>
          </a:p>
        </p:txBody>
      </p:sp>
      <p:sp>
        <p:nvSpPr>
          <p:cNvPr id="3" name="Content Placeholder 2"/>
          <p:cNvSpPr>
            <a:spLocks noGrp="1"/>
          </p:cNvSpPr>
          <p:nvPr>
            <p:ph idx="1"/>
          </p:nvPr>
        </p:nvSpPr>
        <p:spPr>
          <a:xfrm>
            <a:off x="677334" y="1284022"/>
            <a:ext cx="8596668" cy="646378"/>
          </a:xfrm>
        </p:spPr>
        <p:txBody>
          <a:bodyPr/>
          <a:lstStyle/>
          <a:p>
            <a:r>
              <a:rPr lang="en-US" dirty="0"/>
              <a:t>The graph below shows the number of unsheltered persons experiencing homelessness by their reported age.</a:t>
            </a:r>
          </a:p>
        </p:txBody>
      </p:sp>
      <p:graphicFrame>
        <p:nvGraphicFramePr>
          <p:cNvPr id="4" name="Content Placeholder 3"/>
          <p:cNvGraphicFramePr>
            <a:graphicFrameLocks/>
          </p:cNvGraphicFramePr>
          <p:nvPr>
            <p:extLst>
              <p:ext uri="{D42A27DB-BD31-4B8C-83A1-F6EECF244321}">
                <p14:modId xmlns:p14="http://schemas.microsoft.com/office/powerpoint/2010/main" val="354934560"/>
              </p:ext>
            </p:extLst>
          </p:nvPr>
        </p:nvGraphicFramePr>
        <p:xfrm>
          <a:off x="204952" y="1930400"/>
          <a:ext cx="9069050" cy="46092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1062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32764"/>
          </a:xfrm>
        </p:spPr>
        <p:txBody>
          <a:bodyPr/>
          <a:lstStyle/>
          <a:p>
            <a:pPr algn="ctr"/>
            <a:r>
              <a:rPr lang="en-US" dirty="0"/>
              <a:t>Special Populations 2017-2020</a:t>
            </a:r>
          </a:p>
        </p:txBody>
      </p:sp>
      <p:sp>
        <p:nvSpPr>
          <p:cNvPr id="5" name="Content Placeholder 4"/>
          <p:cNvSpPr>
            <a:spLocks noGrp="1"/>
          </p:cNvSpPr>
          <p:nvPr>
            <p:ph idx="1"/>
          </p:nvPr>
        </p:nvSpPr>
        <p:spPr>
          <a:xfrm>
            <a:off x="677334" y="1532433"/>
            <a:ext cx="8596668" cy="1074822"/>
          </a:xfrm>
        </p:spPr>
        <p:txBody>
          <a:bodyPr/>
          <a:lstStyle/>
          <a:p>
            <a:r>
              <a:rPr lang="en-US" dirty="0"/>
              <a:t>The bar graph shows how many persons experiencing homelessness in the special population categories (Veterans, Seniors, Youth, Chronic) within the last four PIT Counts.</a:t>
            </a:r>
          </a:p>
        </p:txBody>
      </p:sp>
      <p:graphicFrame>
        <p:nvGraphicFramePr>
          <p:cNvPr id="8" name="Chart 7">
            <a:extLst>
              <a:ext uri="{FF2B5EF4-FFF2-40B4-BE49-F238E27FC236}">
                <a16:creationId xmlns:a16="http://schemas.microsoft.com/office/drawing/2014/main" id="{00000000-0008-0000-0100-000005000000}"/>
              </a:ext>
            </a:extLst>
          </p:cNvPr>
          <p:cNvGraphicFramePr>
            <a:graphicFrameLocks noChangeAspect="1"/>
          </p:cNvGraphicFramePr>
          <p:nvPr>
            <p:extLst>
              <p:ext uri="{D42A27DB-BD31-4B8C-83A1-F6EECF244321}">
                <p14:modId xmlns:p14="http://schemas.microsoft.com/office/powerpoint/2010/main" val="2122133695"/>
              </p:ext>
            </p:extLst>
          </p:nvPr>
        </p:nvGraphicFramePr>
        <p:xfrm>
          <a:off x="1119970" y="2537717"/>
          <a:ext cx="7859643" cy="40493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4559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Point-in-Time &amp; Housing Inventory Count</a:t>
            </a:r>
          </a:p>
        </p:txBody>
      </p:sp>
      <p:sp>
        <p:nvSpPr>
          <p:cNvPr id="3" name="Content Placeholder 2"/>
          <p:cNvSpPr>
            <a:spLocks noGrp="1"/>
          </p:cNvSpPr>
          <p:nvPr>
            <p:ph idx="1"/>
          </p:nvPr>
        </p:nvSpPr>
        <p:spPr>
          <a:xfrm>
            <a:off x="677334" y="1473078"/>
            <a:ext cx="8225223" cy="4491695"/>
          </a:xfrm>
        </p:spPr>
        <p:txBody>
          <a:bodyPr>
            <a:normAutofit fontScale="92500" lnSpcReduction="10000"/>
          </a:bodyPr>
          <a:lstStyle/>
          <a:p>
            <a:pPr algn="just"/>
            <a:r>
              <a:rPr lang="en-US" dirty="0"/>
              <a:t>The Point-in-Time (PIT) count is a count of sheltered and unsheltered people experiencing homelessness on a single night in January.</a:t>
            </a:r>
          </a:p>
          <a:p>
            <a:pPr algn="just"/>
            <a:r>
              <a:rPr lang="en-US" dirty="0"/>
              <a:t>Department of Housing and Urban Development (HUD) requires that Continuums of Care (</a:t>
            </a:r>
            <a:r>
              <a:rPr lang="en-US" dirty="0" err="1"/>
              <a:t>CoC</a:t>
            </a:r>
            <a:r>
              <a:rPr lang="en-US" dirty="0"/>
              <a:t>) conduct an annual count of people experiencing homelessness who are sheltered in emergency shelter, transitional housing, and safe havens on a single night.</a:t>
            </a:r>
          </a:p>
          <a:p>
            <a:pPr algn="just"/>
            <a:r>
              <a:rPr lang="en-US" dirty="0"/>
              <a:t>The Housing Inventory Count (HIC) is a point-in-time inventory of provider programs within a </a:t>
            </a:r>
            <a:r>
              <a:rPr lang="en-US" dirty="0" err="1"/>
              <a:t>CoC</a:t>
            </a:r>
            <a:r>
              <a:rPr lang="en-US" dirty="0"/>
              <a:t> that provides beds and units dedicated to serve people experiencing homelessness, categorized by five program types: Emergency Shelter, Transitional Housing, Rapid Re-housing, Safe Haven, and Permanent Supportive Housing.</a:t>
            </a:r>
          </a:p>
          <a:p>
            <a:pPr algn="just"/>
            <a:r>
              <a:rPr lang="en-US" dirty="0"/>
              <a:t>Palm Beach County PIT Count took place from noon on Thursday January 23,2020 to noon on Friday January 24, 2020. </a:t>
            </a:r>
          </a:p>
          <a:p>
            <a:pPr algn="just"/>
            <a:r>
              <a:rPr lang="en-US" dirty="0"/>
              <a:t>Palm Beach County employees and volunteers divided into groups to cover all of PBC (geographically) to count individuals experiencing homelessness within the  24-hour period.</a:t>
            </a:r>
          </a:p>
          <a:p>
            <a:endParaRPr lang="en-US" dirty="0"/>
          </a:p>
          <a:p>
            <a:endParaRPr lang="en-US" dirty="0"/>
          </a:p>
        </p:txBody>
      </p:sp>
    </p:spTree>
    <p:extLst>
      <p:ext uri="{BB962C8B-B14F-4D97-AF65-F5344CB8AC3E}">
        <p14:creationId xmlns:p14="http://schemas.microsoft.com/office/powerpoint/2010/main" val="2840223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863" y="240631"/>
            <a:ext cx="8596668" cy="545432"/>
          </a:xfrm>
        </p:spPr>
        <p:txBody>
          <a:bodyPr>
            <a:normAutofit fontScale="90000"/>
          </a:bodyPr>
          <a:lstStyle/>
          <a:p>
            <a:pPr algn="ctr"/>
            <a:r>
              <a:rPr lang="en-US" dirty="0"/>
              <a:t>2020 PIT Count - Unsheltered – Foster Care &amp; Veteran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99808031"/>
              </p:ext>
            </p:extLst>
          </p:nvPr>
        </p:nvGraphicFramePr>
        <p:xfrm>
          <a:off x="2890443" y="2122724"/>
          <a:ext cx="8557072" cy="49136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2859950065"/>
              </p:ext>
            </p:extLst>
          </p:nvPr>
        </p:nvGraphicFramePr>
        <p:xfrm>
          <a:off x="-977572" y="1991844"/>
          <a:ext cx="7736029" cy="5044576"/>
        </p:xfrm>
        <a:graphic>
          <a:graphicData uri="http://schemas.openxmlformats.org/drawingml/2006/chart">
            <c:chart xmlns:c="http://schemas.openxmlformats.org/drawingml/2006/chart" xmlns:r="http://schemas.openxmlformats.org/officeDocument/2006/relationships" r:id="rId4"/>
          </a:graphicData>
        </a:graphic>
      </p:graphicFrame>
      <p:sp>
        <p:nvSpPr>
          <p:cNvPr id="6" name="Content Placeholder 2"/>
          <p:cNvSpPr txBox="1">
            <a:spLocks/>
          </p:cNvSpPr>
          <p:nvPr/>
        </p:nvSpPr>
        <p:spPr>
          <a:xfrm>
            <a:off x="677863" y="1327040"/>
            <a:ext cx="8596668" cy="6648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mtClean="0"/>
              <a:t>Unsheltered pie charts represents how many people were counted in the PIT Count by self identifying as being a Veteran or ever in Foster Care.</a:t>
            </a:r>
          </a:p>
          <a:p>
            <a:endParaRPr lang="en-US" dirty="0"/>
          </a:p>
        </p:txBody>
      </p:sp>
    </p:spTree>
    <p:extLst>
      <p:ext uri="{BB962C8B-B14F-4D97-AF65-F5344CB8AC3E}">
        <p14:creationId xmlns:p14="http://schemas.microsoft.com/office/powerpoint/2010/main" val="2219059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412" y="107699"/>
            <a:ext cx="8596668" cy="721895"/>
          </a:xfrm>
        </p:spPr>
        <p:txBody>
          <a:bodyPr>
            <a:normAutofit fontScale="90000"/>
          </a:bodyPr>
          <a:lstStyle/>
          <a:p>
            <a:pPr algn="ctr"/>
            <a:r>
              <a:rPr lang="en-US" dirty="0"/>
              <a:t>2020 PIT Count - Unsheltered – Health Conditions</a:t>
            </a:r>
          </a:p>
        </p:txBody>
      </p:sp>
      <p:graphicFrame>
        <p:nvGraphicFramePr>
          <p:cNvPr id="5" name="Chart 4"/>
          <p:cNvGraphicFramePr>
            <a:graphicFrameLocks/>
          </p:cNvGraphicFramePr>
          <p:nvPr>
            <p:extLst>
              <p:ext uri="{D42A27DB-BD31-4B8C-83A1-F6EECF244321}">
                <p14:modId xmlns:p14="http://schemas.microsoft.com/office/powerpoint/2010/main" val="3114659200"/>
              </p:ext>
            </p:extLst>
          </p:nvPr>
        </p:nvGraphicFramePr>
        <p:xfrm>
          <a:off x="-955496" y="2316822"/>
          <a:ext cx="6313470" cy="41045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3488334477"/>
              </p:ext>
            </p:extLst>
          </p:nvPr>
        </p:nvGraphicFramePr>
        <p:xfrm>
          <a:off x="4322388" y="2316822"/>
          <a:ext cx="6434656" cy="4104526"/>
        </p:xfrm>
        <a:graphic>
          <a:graphicData uri="http://schemas.openxmlformats.org/drawingml/2006/chart">
            <c:chart xmlns:c="http://schemas.openxmlformats.org/drawingml/2006/chart" xmlns:r="http://schemas.openxmlformats.org/officeDocument/2006/relationships" r:id="rId4"/>
          </a:graphicData>
        </a:graphic>
      </p:graphicFrame>
      <p:sp>
        <p:nvSpPr>
          <p:cNvPr id="7" name="Content Placeholder 2"/>
          <p:cNvSpPr>
            <a:spLocks noGrp="1"/>
          </p:cNvSpPr>
          <p:nvPr>
            <p:ph idx="1"/>
          </p:nvPr>
        </p:nvSpPr>
        <p:spPr>
          <a:xfrm>
            <a:off x="698412" y="1425986"/>
            <a:ext cx="8596668" cy="659667"/>
          </a:xfrm>
        </p:spPr>
        <p:txBody>
          <a:bodyPr/>
          <a:lstStyle/>
          <a:p>
            <a:r>
              <a:rPr lang="en-US" dirty="0"/>
              <a:t>Unsheltered pie charts represents how many people were counted in the PIT Count by self identifying as having one or multiple Health Conditions</a:t>
            </a:r>
          </a:p>
          <a:p>
            <a:endParaRPr lang="en-US" dirty="0"/>
          </a:p>
        </p:txBody>
      </p:sp>
    </p:spTree>
    <p:extLst>
      <p:ext uri="{BB962C8B-B14F-4D97-AF65-F5344CB8AC3E}">
        <p14:creationId xmlns:p14="http://schemas.microsoft.com/office/powerpoint/2010/main" val="4140072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40631"/>
            <a:ext cx="8596668" cy="734351"/>
          </a:xfrm>
        </p:spPr>
        <p:txBody>
          <a:bodyPr>
            <a:normAutofit fontScale="90000"/>
          </a:bodyPr>
          <a:lstStyle/>
          <a:p>
            <a:pPr algn="ctr"/>
            <a:r>
              <a:rPr lang="en-US" dirty="0"/>
              <a:t>2020 PIT Count - Unsheltered – Chronic Homeless</a:t>
            </a:r>
          </a:p>
        </p:txBody>
      </p:sp>
      <p:sp>
        <p:nvSpPr>
          <p:cNvPr id="3" name="Content Placeholder 2"/>
          <p:cNvSpPr>
            <a:spLocks noGrp="1"/>
          </p:cNvSpPr>
          <p:nvPr>
            <p:ph idx="1"/>
          </p:nvPr>
        </p:nvSpPr>
        <p:spPr>
          <a:xfrm>
            <a:off x="755648" y="1260732"/>
            <a:ext cx="8596668" cy="1000023"/>
          </a:xfrm>
        </p:spPr>
        <p:txBody>
          <a:bodyPr/>
          <a:lstStyle/>
          <a:p>
            <a:r>
              <a:rPr lang="en-US" dirty="0"/>
              <a:t>Chronic Homelessness – 12 consecutive months homeless or 4+ occasions totaling 12 months over a span of 3 years.</a:t>
            </a:r>
          </a:p>
        </p:txBody>
      </p:sp>
      <p:graphicFrame>
        <p:nvGraphicFramePr>
          <p:cNvPr id="4" name="Chart 3"/>
          <p:cNvGraphicFramePr>
            <a:graphicFrameLocks/>
          </p:cNvGraphicFramePr>
          <p:nvPr>
            <p:extLst>
              <p:ext uri="{D42A27DB-BD31-4B8C-83A1-F6EECF244321}">
                <p14:modId xmlns:p14="http://schemas.microsoft.com/office/powerpoint/2010/main" val="1743374657"/>
              </p:ext>
            </p:extLst>
          </p:nvPr>
        </p:nvGraphicFramePr>
        <p:xfrm>
          <a:off x="792689" y="1975005"/>
          <a:ext cx="8365958" cy="46117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4061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6885"/>
            <a:ext cx="8596668" cy="845042"/>
          </a:xfrm>
        </p:spPr>
        <p:txBody>
          <a:bodyPr>
            <a:normAutofit fontScale="90000"/>
          </a:bodyPr>
          <a:lstStyle/>
          <a:p>
            <a:pPr algn="ctr"/>
            <a:r>
              <a:rPr lang="en-US" dirty="0"/>
              <a:t>2020 PIT Count - Unsheltered – Times Homeless</a:t>
            </a:r>
          </a:p>
        </p:txBody>
      </p:sp>
      <p:sp>
        <p:nvSpPr>
          <p:cNvPr id="3" name="Content Placeholder 2"/>
          <p:cNvSpPr>
            <a:spLocks noGrp="1"/>
          </p:cNvSpPr>
          <p:nvPr>
            <p:ph idx="1"/>
          </p:nvPr>
        </p:nvSpPr>
        <p:spPr>
          <a:xfrm>
            <a:off x="807712" y="1181927"/>
            <a:ext cx="8918180" cy="760065"/>
          </a:xfrm>
        </p:spPr>
        <p:txBody>
          <a:bodyPr/>
          <a:lstStyle/>
          <a:p>
            <a:r>
              <a:rPr lang="en-US" dirty="0"/>
              <a:t>The graph below shows how many times a person stated they were homeless in the past three years. </a:t>
            </a:r>
          </a:p>
        </p:txBody>
      </p:sp>
      <p:graphicFrame>
        <p:nvGraphicFramePr>
          <p:cNvPr id="5" name="Chart 4"/>
          <p:cNvGraphicFramePr>
            <a:graphicFrameLocks/>
          </p:cNvGraphicFramePr>
          <p:nvPr>
            <p:extLst>
              <p:ext uri="{D42A27DB-BD31-4B8C-83A1-F6EECF244321}">
                <p14:modId xmlns:p14="http://schemas.microsoft.com/office/powerpoint/2010/main" val="3623910432"/>
              </p:ext>
            </p:extLst>
          </p:nvPr>
        </p:nvGraphicFramePr>
        <p:xfrm>
          <a:off x="1580408" y="1941992"/>
          <a:ext cx="7060158" cy="49160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1996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2020 Point-in-Time Count Infographic</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4398" y="1270000"/>
            <a:ext cx="7338329" cy="5503747"/>
          </a:xfrm>
        </p:spPr>
      </p:pic>
    </p:spTree>
    <p:extLst>
      <p:ext uri="{BB962C8B-B14F-4D97-AF65-F5344CB8AC3E}">
        <p14:creationId xmlns:p14="http://schemas.microsoft.com/office/powerpoint/2010/main" val="95156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 – Sheltered Count</a:t>
            </a:r>
          </a:p>
        </p:txBody>
      </p:sp>
      <p:sp>
        <p:nvSpPr>
          <p:cNvPr id="3" name="Content Placeholder 2"/>
          <p:cNvSpPr>
            <a:spLocks noGrp="1"/>
          </p:cNvSpPr>
          <p:nvPr>
            <p:ph idx="1"/>
          </p:nvPr>
        </p:nvSpPr>
        <p:spPr>
          <a:xfrm>
            <a:off x="677334" y="1431593"/>
            <a:ext cx="8596668" cy="1454112"/>
          </a:xfrm>
        </p:spPr>
        <p:txBody>
          <a:bodyPr/>
          <a:lstStyle/>
          <a:p>
            <a:r>
              <a:rPr lang="en-US" dirty="0"/>
              <a:t>480 persons sheltered</a:t>
            </a:r>
          </a:p>
          <a:p>
            <a:pPr lvl="1"/>
            <a:r>
              <a:rPr lang="en-US" dirty="0"/>
              <a:t>361 persons in Emergency Shelter</a:t>
            </a:r>
          </a:p>
          <a:p>
            <a:pPr lvl="1"/>
            <a:r>
              <a:rPr lang="en-US" dirty="0"/>
              <a:t>119 persons in Transitional Housing </a:t>
            </a:r>
          </a:p>
          <a:p>
            <a:pPr lvl="1"/>
            <a:endParaRPr lang="en-US" dirty="0"/>
          </a:p>
        </p:txBody>
      </p:sp>
      <p:pic>
        <p:nvPicPr>
          <p:cNvPr id="4" name="Picture 3"/>
          <p:cNvPicPr>
            <a:picLocks noChangeAspect="1"/>
          </p:cNvPicPr>
          <p:nvPr/>
        </p:nvPicPr>
        <p:blipFill>
          <a:blip r:embed="rId3"/>
          <a:stretch>
            <a:fillRect/>
          </a:stretch>
        </p:blipFill>
        <p:spPr>
          <a:xfrm>
            <a:off x="2665552" y="3022884"/>
            <a:ext cx="4620232" cy="3077224"/>
          </a:xfrm>
          <a:prstGeom prst="rect">
            <a:avLst/>
          </a:prstGeom>
        </p:spPr>
      </p:pic>
    </p:spTree>
    <p:extLst>
      <p:ext uri="{BB962C8B-B14F-4D97-AF65-F5344CB8AC3E}">
        <p14:creationId xmlns:p14="http://schemas.microsoft.com/office/powerpoint/2010/main" val="4006901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 – Unsheltered Count</a:t>
            </a:r>
          </a:p>
        </p:txBody>
      </p:sp>
      <p:sp>
        <p:nvSpPr>
          <p:cNvPr id="3" name="Content Placeholder 2"/>
          <p:cNvSpPr>
            <a:spLocks noGrp="1"/>
          </p:cNvSpPr>
          <p:nvPr>
            <p:ph idx="1"/>
          </p:nvPr>
        </p:nvSpPr>
        <p:spPr/>
        <p:txBody>
          <a:bodyPr/>
          <a:lstStyle/>
          <a:p>
            <a:r>
              <a:rPr lang="en-US" dirty="0"/>
              <a:t>1,030 Unsheltered persons experiencing homelessness were counted during the PIT Count.</a:t>
            </a:r>
          </a:p>
          <a:p>
            <a:pPr lvl="1"/>
            <a:r>
              <a:rPr lang="en-US" dirty="0"/>
              <a:t>849 Homeless surveys conducted </a:t>
            </a:r>
          </a:p>
          <a:p>
            <a:pPr lvl="1"/>
            <a:r>
              <a:rPr lang="en-US" dirty="0"/>
              <a:t>181 Observations conducted</a:t>
            </a:r>
          </a:p>
        </p:txBody>
      </p:sp>
      <p:pic>
        <p:nvPicPr>
          <p:cNvPr id="5" name="Picture 4"/>
          <p:cNvPicPr>
            <a:picLocks noChangeAspect="1"/>
          </p:cNvPicPr>
          <p:nvPr/>
        </p:nvPicPr>
        <p:blipFill>
          <a:blip r:embed="rId3"/>
          <a:stretch>
            <a:fillRect/>
          </a:stretch>
        </p:blipFill>
        <p:spPr>
          <a:xfrm>
            <a:off x="885152" y="4100975"/>
            <a:ext cx="3356200" cy="2207462"/>
          </a:xfrm>
          <a:prstGeom prst="rect">
            <a:avLst/>
          </a:prstGeom>
        </p:spPr>
      </p:pic>
      <p:pic>
        <p:nvPicPr>
          <p:cNvPr id="6" name="Picture 5"/>
          <p:cNvPicPr>
            <a:picLocks noChangeAspect="1"/>
          </p:cNvPicPr>
          <p:nvPr/>
        </p:nvPicPr>
        <p:blipFill>
          <a:blip r:embed="rId4"/>
          <a:stretch>
            <a:fillRect/>
          </a:stretch>
        </p:blipFill>
        <p:spPr>
          <a:xfrm>
            <a:off x="4526126" y="4137861"/>
            <a:ext cx="3622516" cy="2170576"/>
          </a:xfrm>
          <a:prstGeom prst="rect">
            <a:avLst/>
          </a:prstGeom>
        </p:spPr>
      </p:pic>
    </p:spTree>
    <p:extLst>
      <p:ext uri="{BB962C8B-B14F-4D97-AF65-F5344CB8AC3E}">
        <p14:creationId xmlns:p14="http://schemas.microsoft.com/office/powerpoint/2010/main" val="792944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3204"/>
            <a:ext cx="8596668" cy="684998"/>
          </a:xfrm>
        </p:spPr>
        <p:txBody>
          <a:bodyPr/>
          <a:lstStyle/>
          <a:p>
            <a:r>
              <a:rPr lang="en-US" dirty="0"/>
              <a:t>2020 PIT Count – Sheltered/Unsheltered</a:t>
            </a:r>
          </a:p>
        </p:txBody>
      </p:sp>
      <p:sp>
        <p:nvSpPr>
          <p:cNvPr id="3" name="Content Placeholder 2"/>
          <p:cNvSpPr>
            <a:spLocks noGrp="1"/>
          </p:cNvSpPr>
          <p:nvPr>
            <p:ph idx="1"/>
          </p:nvPr>
        </p:nvSpPr>
        <p:spPr>
          <a:xfrm>
            <a:off x="677334" y="1018202"/>
            <a:ext cx="9065756" cy="654849"/>
          </a:xfrm>
        </p:spPr>
        <p:txBody>
          <a:bodyPr/>
          <a:lstStyle/>
          <a:p>
            <a:r>
              <a:rPr lang="en-US" dirty="0"/>
              <a:t>The chart below shows the amount of homeless people counted in sheltered/unsheltered locations.</a:t>
            </a:r>
          </a:p>
        </p:txBody>
      </p:sp>
      <p:graphicFrame>
        <p:nvGraphicFramePr>
          <p:cNvPr id="4" name="Content Placeholder 3"/>
          <p:cNvGraphicFramePr>
            <a:graphicFrameLocks/>
          </p:cNvGraphicFramePr>
          <p:nvPr>
            <p:extLst>
              <p:ext uri="{D42A27DB-BD31-4B8C-83A1-F6EECF244321}">
                <p14:modId xmlns:p14="http://schemas.microsoft.com/office/powerpoint/2010/main" val="1354054496"/>
              </p:ext>
            </p:extLst>
          </p:nvPr>
        </p:nvGraphicFramePr>
        <p:xfrm>
          <a:off x="677690" y="1977376"/>
          <a:ext cx="8292889" cy="44076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0848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PIT Count- Unsheltered vs Sheltered</a:t>
            </a:r>
            <a:endParaRPr lang="en-US" dirty="0"/>
          </a:p>
        </p:txBody>
      </p:sp>
      <p:sp>
        <p:nvSpPr>
          <p:cNvPr id="3" name="Content Placeholder 2"/>
          <p:cNvSpPr>
            <a:spLocks noGrp="1"/>
          </p:cNvSpPr>
          <p:nvPr>
            <p:ph idx="1"/>
          </p:nvPr>
        </p:nvSpPr>
        <p:spPr>
          <a:xfrm>
            <a:off x="677334" y="1330964"/>
            <a:ext cx="8596668" cy="874048"/>
          </a:xfrm>
        </p:spPr>
        <p:txBody>
          <a:bodyPr/>
          <a:lstStyle/>
          <a:p>
            <a:r>
              <a:rPr lang="en-US" dirty="0"/>
              <a:t>The chart shows how many "Unsheltered” vs “Sheltered” persons counted during the PIT Count </a:t>
            </a:r>
          </a:p>
          <a:p>
            <a:endParaRPr lang="en-US" dirty="0"/>
          </a:p>
        </p:txBody>
      </p:sp>
      <p:graphicFrame>
        <p:nvGraphicFramePr>
          <p:cNvPr id="6" name="Chart 5">
            <a:extLst>
              <a:ext uri="{FF2B5EF4-FFF2-40B4-BE49-F238E27FC236}">
                <a16:creationId xmlns:a16="http://schemas.microsoft.com/office/drawing/2014/main" id="{00000000-0008-0000-0100-000008000000}"/>
              </a:ext>
            </a:extLst>
          </p:cNvPr>
          <p:cNvGraphicFramePr/>
          <p:nvPr>
            <p:extLst>
              <p:ext uri="{D42A27DB-BD31-4B8C-83A1-F6EECF244321}">
                <p14:modId xmlns:p14="http://schemas.microsoft.com/office/powerpoint/2010/main" val="1277605587"/>
              </p:ext>
            </p:extLst>
          </p:nvPr>
        </p:nvGraphicFramePr>
        <p:xfrm>
          <a:off x="469827" y="2128583"/>
          <a:ext cx="8538319" cy="42983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3227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676" y="374468"/>
            <a:ext cx="8596668" cy="895242"/>
          </a:xfrm>
        </p:spPr>
        <p:txBody>
          <a:bodyPr/>
          <a:lstStyle/>
          <a:p>
            <a:pPr algn="ctr"/>
            <a:r>
              <a:rPr lang="en-US" dirty="0"/>
              <a:t>2020 PIT Count – Household Type</a:t>
            </a:r>
          </a:p>
        </p:txBody>
      </p:sp>
      <p:sp>
        <p:nvSpPr>
          <p:cNvPr id="3" name="Content Placeholder 2"/>
          <p:cNvSpPr>
            <a:spLocks noGrp="1"/>
          </p:cNvSpPr>
          <p:nvPr>
            <p:ph idx="1"/>
          </p:nvPr>
        </p:nvSpPr>
        <p:spPr>
          <a:xfrm>
            <a:off x="672676" y="1132408"/>
            <a:ext cx="8596668" cy="774770"/>
          </a:xfrm>
        </p:spPr>
        <p:txBody>
          <a:bodyPr/>
          <a:lstStyle/>
          <a:p>
            <a:r>
              <a:rPr lang="en-US" dirty="0"/>
              <a:t>The chart shows how many “Single Persons” vs “Families” were surveyed in the last four PIT Counts.</a:t>
            </a:r>
          </a:p>
        </p:txBody>
      </p:sp>
      <p:graphicFrame>
        <p:nvGraphicFramePr>
          <p:cNvPr id="6" name="Chart 5">
            <a:extLst>
              <a:ext uri="{FF2B5EF4-FFF2-40B4-BE49-F238E27FC236}">
                <a16:creationId xmlns:a16="http://schemas.microsoft.com/office/drawing/2014/main" id="{00000000-0008-0000-0100-000006000000}"/>
              </a:ext>
            </a:extLst>
          </p:cNvPr>
          <p:cNvGraphicFramePr/>
          <p:nvPr>
            <p:extLst>
              <p:ext uri="{D42A27DB-BD31-4B8C-83A1-F6EECF244321}">
                <p14:modId xmlns:p14="http://schemas.microsoft.com/office/powerpoint/2010/main" val="2598032879"/>
              </p:ext>
            </p:extLst>
          </p:nvPr>
        </p:nvGraphicFramePr>
        <p:xfrm>
          <a:off x="574329" y="2027650"/>
          <a:ext cx="8627148" cy="45648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0073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2479" y="32207"/>
            <a:ext cx="5274476" cy="6825793"/>
          </a:xfrm>
        </p:spPr>
      </p:pic>
      <p:sp>
        <p:nvSpPr>
          <p:cNvPr id="2" name="TextBox 1"/>
          <p:cNvSpPr txBox="1"/>
          <p:nvPr/>
        </p:nvSpPr>
        <p:spPr>
          <a:xfrm>
            <a:off x="6499412" y="699247"/>
            <a:ext cx="3137646" cy="4801314"/>
          </a:xfrm>
          <a:prstGeom prst="rect">
            <a:avLst/>
          </a:prstGeom>
          <a:noFill/>
        </p:spPr>
        <p:txBody>
          <a:bodyPr wrap="square" rtlCol="0">
            <a:spAutoFit/>
          </a:bodyPr>
          <a:lstStyle/>
          <a:p>
            <a:pPr defTabSz="914400">
              <a:defRPr/>
            </a:pPr>
            <a:r>
              <a:rPr lang="en-US" dirty="0" smtClean="0"/>
              <a:t>The highest number of unsheltered individuals were counted in District 7 with a count of 509.  </a:t>
            </a:r>
          </a:p>
          <a:p>
            <a:pPr defTabSz="914400">
              <a:defRPr/>
            </a:pPr>
            <a:endParaRPr lang="en-US" dirty="0"/>
          </a:p>
          <a:p>
            <a:pPr defTabSz="914400">
              <a:defRPr/>
            </a:pPr>
            <a:r>
              <a:rPr lang="en-US" dirty="0" smtClean="0"/>
              <a:t>District 3 had the second highest number with an unsheltered count of 230. </a:t>
            </a:r>
          </a:p>
          <a:p>
            <a:pPr defTabSz="914400">
              <a:defRPr/>
            </a:pPr>
            <a:endParaRPr lang="en-US" dirty="0"/>
          </a:p>
          <a:p>
            <a:pPr defTabSz="914400">
              <a:defRPr/>
            </a:pPr>
            <a:r>
              <a:rPr lang="en-US" dirty="0" smtClean="0"/>
              <a:t>District 4 had the third highest number with a count of 106 unsheltered individuals.  </a:t>
            </a:r>
          </a:p>
          <a:p>
            <a:pPr defTabSz="914400">
              <a:defRPr/>
            </a:pPr>
            <a:endParaRPr lang="en-US" dirty="0"/>
          </a:p>
          <a:p>
            <a:pPr defTabSz="914400">
              <a:defRPr/>
            </a:pPr>
            <a:r>
              <a:rPr lang="en-US" dirty="0" smtClean="0"/>
              <a:t>Less </a:t>
            </a:r>
            <a:r>
              <a:rPr lang="en-US" dirty="0"/>
              <a:t>than 100 individuals were counted in each of the remaining districts.</a:t>
            </a:r>
          </a:p>
        </p:txBody>
      </p:sp>
    </p:spTree>
    <p:extLst>
      <p:ext uri="{BB962C8B-B14F-4D97-AF65-F5344CB8AC3E}">
        <p14:creationId xmlns:p14="http://schemas.microsoft.com/office/powerpoint/2010/main" val="4053895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46349" y="0"/>
            <a:ext cx="10045651" cy="6655029"/>
          </a:xfrm>
        </p:spPr>
      </p:pic>
      <p:sp>
        <p:nvSpPr>
          <p:cNvPr id="2" name="TextBox 1"/>
          <p:cNvSpPr txBox="1"/>
          <p:nvPr/>
        </p:nvSpPr>
        <p:spPr>
          <a:xfrm>
            <a:off x="170121" y="393406"/>
            <a:ext cx="1786269" cy="4801314"/>
          </a:xfrm>
          <a:prstGeom prst="rect">
            <a:avLst/>
          </a:prstGeom>
          <a:solidFill>
            <a:schemeClr val="accent5">
              <a:alpha val="49000"/>
            </a:schemeClr>
          </a:solidFill>
        </p:spPr>
        <p:txBody>
          <a:bodyPr wrap="square" rtlCol="0">
            <a:spAutoFit/>
          </a:bodyPr>
          <a:lstStyle/>
          <a:p>
            <a:pPr algn="ctr"/>
            <a:r>
              <a:rPr lang="en-US" dirty="0"/>
              <a:t>The greatest number of homeless individuals were counted in the West Palm Beach and Lake Worth Beach areas.  </a:t>
            </a:r>
            <a:endParaRPr lang="en-US" dirty="0" smtClean="0"/>
          </a:p>
          <a:p>
            <a:pPr algn="ctr"/>
            <a:endParaRPr lang="en-US" dirty="0"/>
          </a:p>
          <a:p>
            <a:pPr algn="ctr"/>
            <a:r>
              <a:rPr lang="en-US" dirty="0" smtClean="0"/>
              <a:t>Delray </a:t>
            </a:r>
            <a:r>
              <a:rPr lang="en-US" dirty="0"/>
              <a:t>Beach and Boca the third highest number of unsheltered homeless individuals.</a:t>
            </a:r>
            <a:endParaRPr lang="en-US" dirty="0"/>
          </a:p>
        </p:txBody>
      </p:sp>
    </p:spTree>
    <p:extLst>
      <p:ext uri="{BB962C8B-B14F-4D97-AF65-F5344CB8AC3E}">
        <p14:creationId xmlns:p14="http://schemas.microsoft.com/office/powerpoint/2010/main" val="282414054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14459</TotalTime>
  <Words>1253</Words>
  <Application>Microsoft Office PowerPoint</Application>
  <PresentationFormat>Widescreen</PresentationFormat>
  <Paragraphs>145</Paragraphs>
  <Slides>24</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Trebuchet MS</vt:lpstr>
      <vt:lpstr>Wingdings 3</vt:lpstr>
      <vt:lpstr>Facet</vt:lpstr>
      <vt:lpstr>2020 Point-in-Time Count</vt:lpstr>
      <vt:lpstr>Point-in-Time &amp; Housing Inventory Count</vt:lpstr>
      <vt:lpstr>PIT – Sheltered Count</vt:lpstr>
      <vt:lpstr>PIT – Unsheltered Count</vt:lpstr>
      <vt:lpstr>2020 PIT Count – Sheltered/Unsheltered</vt:lpstr>
      <vt:lpstr>PIT Count- Unsheltered vs Sheltered</vt:lpstr>
      <vt:lpstr>2020 PIT Count – Household Type</vt:lpstr>
      <vt:lpstr>PowerPoint Presentation</vt:lpstr>
      <vt:lpstr>PowerPoint Presentation</vt:lpstr>
      <vt:lpstr>PowerPoint Presentation</vt:lpstr>
      <vt:lpstr>2020 PIT Count – Shelters</vt:lpstr>
      <vt:lpstr>2020 PIT Count – Subpopulations</vt:lpstr>
      <vt:lpstr>2020 PIT Count– Race &amp; Subpopulation</vt:lpstr>
      <vt:lpstr>2020 PIT Count– Ethnicity &amp; Subpopulation</vt:lpstr>
      <vt:lpstr>2020 PIT Count - Race</vt:lpstr>
      <vt:lpstr>2020 PIT Count - Ethnicity</vt:lpstr>
      <vt:lpstr>2020 PIT Count – Unsheltered – Gender Identity &amp; Sexual Orientation </vt:lpstr>
      <vt:lpstr>2020 PIT Count – Unsheltered - Age Range</vt:lpstr>
      <vt:lpstr>Special Populations 2017-2020</vt:lpstr>
      <vt:lpstr>2020 PIT Count - Unsheltered – Foster Care &amp; Veteran</vt:lpstr>
      <vt:lpstr>2020 PIT Count - Unsheltered – Health Conditions</vt:lpstr>
      <vt:lpstr>2020 PIT Count - Unsheltered – Chronic Homeless</vt:lpstr>
      <vt:lpstr>2020 PIT Count - Unsheltered – Times Homeless</vt:lpstr>
      <vt:lpstr>2020 Point-in-Time Count Infographic</vt:lpstr>
    </vt:vector>
  </TitlesOfParts>
  <Company>Palm Beach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DocuSign</dc:title>
  <dc:creator>Doris Davis</dc:creator>
  <cp:lastModifiedBy>PSD OPS Room User 20</cp:lastModifiedBy>
  <cp:revision>153</cp:revision>
  <cp:lastPrinted>2020-04-24T11:51:30Z</cp:lastPrinted>
  <dcterms:created xsi:type="dcterms:W3CDTF">2020-03-30T20:12:36Z</dcterms:created>
  <dcterms:modified xsi:type="dcterms:W3CDTF">2020-05-20T13:10:11Z</dcterms:modified>
</cp:coreProperties>
</file>